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3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4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89"/>
  </p:notesMasterIdLst>
  <p:sldIdLst>
    <p:sldId id="256" r:id="rId2"/>
    <p:sldId id="630" r:id="rId3"/>
    <p:sldId id="464" r:id="rId4"/>
    <p:sldId id="555" r:id="rId5"/>
    <p:sldId id="552" r:id="rId6"/>
    <p:sldId id="556" r:id="rId7"/>
    <p:sldId id="554" r:id="rId8"/>
    <p:sldId id="435" r:id="rId9"/>
    <p:sldId id="557" r:id="rId10"/>
    <p:sldId id="600" r:id="rId11"/>
    <p:sldId id="599" r:id="rId12"/>
    <p:sldId id="559" r:id="rId13"/>
    <p:sldId id="606" r:id="rId14"/>
    <p:sldId id="562" r:id="rId15"/>
    <p:sldId id="564" r:id="rId16"/>
    <p:sldId id="572" r:id="rId17"/>
    <p:sldId id="574" r:id="rId18"/>
    <p:sldId id="573" r:id="rId19"/>
    <p:sldId id="622" r:id="rId20"/>
    <p:sldId id="607" r:id="rId21"/>
    <p:sldId id="567" r:id="rId22"/>
    <p:sldId id="569" r:id="rId23"/>
    <p:sldId id="577" r:id="rId24"/>
    <p:sldId id="461" r:id="rId25"/>
    <p:sldId id="438" r:id="rId26"/>
    <p:sldId id="549" r:id="rId27"/>
    <p:sldId id="631" r:id="rId28"/>
    <p:sldId id="430" r:id="rId29"/>
    <p:sldId id="534" r:id="rId30"/>
    <p:sldId id="536" r:id="rId31"/>
    <p:sldId id="467" r:id="rId32"/>
    <p:sldId id="537" r:id="rId33"/>
    <p:sldId id="545" r:id="rId34"/>
    <p:sldId id="610" r:id="rId35"/>
    <p:sldId id="609" r:id="rId36"/>
    <p:sldId id="611" r:id="rId37"/>
    <p:sldId id="378" r:id="rId38"/>
    <p:sldId id="380" r:id="rId39"/>
    <p:sldId id="623" r:id="rId40"/>
    <p:sldId id="546" r:id="rId41"/>
    <p:sldId id="511" r:id="rId42"/>
    <p:sldId id="613" r:id="rId43"/>
    <p:sldId id="578" r:id="rId44"/>
    <p:sldId id="501" r:id="rId45"/>
    <p:sldId id="615" r:id="rId46"/>
    <p:sldId id="320" r:id="rId47"/>
    <p:sldId id="332" r:id="rId48"/>
    <p:sldId id="579" r:id="rId49"/>
    <p:sldId id="346" r:id="rId50"/>
    <p:sldId id="364" r:id="rId51"/>
    <p:sldId id="365" r:id="rId52"/>
    <p:sldId id="348" r:id="rId53"/>
    <p:sldId id="583" r:id="rId54"/>
    <p:sldId id="618" r:id="rId55"/>
    <p:sldId id="518" r:id="rId56"/>
    <p:sldId id="393" r:id="rId57"/>
    <p:sldId id="538" r:id="rId58"/>
    <p:sldId id="588" r:id="rId59"/>
    <p:sldId id="515" r:id="rId60"/>
    <p:sldId id="589" r:id="rId61"/>
    <p:sldId id="632" r:id="rId62"/>
    <p:sldId id="594" r:id="rId63"/>
    <p:sldId id="625" r:id="rId64"/>
    <p:sldId id="633" r:id="rId65"/>
    <p:sldId id="624" r:id="rId66"/>
    <p:sldId id="619" r:id="rId67"/>
    <p:sldId id="592" r:id="rId68"/>
    <p:sldId id="608" r:id="rId69"/>
    <p:sldId id="620" r:id="rId70"/>
    <p:sldId id="603" r:id="rId71"/>
    <p:sldId id="591" r:id="rId72"/>
    <p:sldId id="590" r:id="rId73"/>
    <p:sldId id="527" r:id="rId74"/>
    <p:sldId id="528" r:id="rId75"/>
    <p:sldId id="595" r:id="rId76"/>
    <p:sldId id="596" r:id="rId77"/>
    <p:sldId id="597" r:id="rId78"/>
    <p:sldId id="612" r:id="rId79"/>
    <p:sldId id="382" r:id="rId80"/>
    <p:sldId id="315" r:id="rId81"/>
    <p:sldId id="566" r:id="rId82"/>
    <p:sldId id="576" r:id="rId83"/>
    <p:sldId id="513" r:id="rId84"/>
    <p:sldId id="617" r:id="rId85"/>
    <p:sldId id="626" r:id="rId86"/>
    <p:sldId id="629" r:id="rId87"/>
    <p:sldId id="627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956"/>
    <a:srgbClr val="C2E980"/>
    <a:srgbClr val="7400B8"/>
    <a:srgbClr val="D885E6"/>
    <a:srgbClr val="AAD211"/>
    <a:srgbClr val="4A7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26" autoAdjust="0"/>
  </p:normalViewPr>
  <p:slideViewPr>
    <p:cSldViewPr snapToGrid="0" snapToObjects="1">
      <p:cViewPr>
        <p:scale>
          <a:sx n="100" d="100"/>
          <a:sy n="100" d="100"/>
        </p:scale>
        <p:origin x="-1344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iranjan:work:projects:github:niranjanb:talks:uic-plo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Sheet2!$C$5</c:f>
              <c:strCache>
                <c:ptCount val="1"/>
                <c:pt idx="0">
                  <c:v>LexRank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plus>
            <c:minus>
              <c:numRef>
                <c:f>Sheet2!$C$10:$C$11</c:f>
                <c:numCache>
                  <c:formatCode>General</c:formatCode>
                  <c:ptCount val="2"/>
                  <c:pt idx="0">
                    <c:v>0.0244444444444444</c:v>
                  </c:pt>
                  <c:pt idx="1">
                    <c:v>0.0577777777777778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Sheet2!$C$6:$C$7</c:f>
              <c:numCache>
                <c:formatCode>General</c:formatCode>
                <c:ptCount val="2"/>
                <c:pt idx="0">
                  <c:v>0.22</c:v>
                </c:pt>
                <c:pt idx="1">
                  <c:v>0.71</c:v>
                </c:pt>
              </c:numCache>
            </c:numRef>
          </c:val>
        </c:ser>
        <c:ser>
          <c:idx val="1"/>
          <c:order val="1"/>
          <c:tx>
            <c:strRef>
              <c:f>Sheet2!$D$5</c:f>
              <c:strCache>
                <c:ptCount val="1"/>
                <c:pt idx="0">
                  <c:v>Topic Pages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plus>
            <c:minus>
              <c:numRef>
                <c:f>Sheet2!$D$10:$D$11</c:f>
                <c:numCache>
                  <c:formatCode>General</c:formatCode>
                  <c:ptCount val="2"/>
                  <c:pt idx="0">
                    <c:v>0.0377777777777778</c:v>
                  </c:pt>
                  <c:pt idx="1">
                    <c:v>0.0333333333333333</c:v>
                  </c:pt>
                </c:numCache>
              </c:numRef>
            </c:minus>
          </c:errBars>
          <c:cat>
            <c:strRef>
              <c:f>Sheet2!$B$6:$B$7</c:f>
              <c:strCache>
                <c:ptCount val="2"/>
                <c:pt idx="0">
                  <c:v>Precision</c:v>
                </c:pt>
                <c:pt idx="1">
                  <c:v>Diversity</c:v>
                </c:pt>
              </c:strCache>
            </c:strRef>
          </c:cat>
          <c:val>
            <c:numRef>
              <c:f>Sheet2!$D$6:$D$7</c:f>
              <c:numCache>
                <c:formatCode>General</c:formatCode>
                <c:ptCount val="2"/>
                <c:pt idx="0">
                  <c:v>0.5</c:v>
                </c:pt>
                <c:pt idx="1">
                  <c:v>0.93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4084008"/>
        <c:axId val="2134086984"/>
      </c:barChart>
      <c:catAx>
        <c:axId val="2134084008"/>
        <c:scaling>
          <c:orientation val="minMax"/>
        </c:scaling>
        <c:delete val="0"/>
        <c:axPos val="b"/>
        <c:majorTickMark val="out"/>
        <c:minorTickMark val="none"/>
        <c:tickLblPos val="nextTo"/>
        <c:crossAx val="2134086984"/>
        <c:crosses val="autoZero"/>
        <c:auto val="1"/>
        <c:lblAlgn val="ctr"/>
        <c:lblOffset val="100"/>
        <c:noMultiLvlLbl val="0"/>
      </c:catAx>
      <c:valAx>
        <c:axId val="2134086984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134084008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Sheet4!$B$4</c:f>
              <c:strCache>
                <c:ptCount val="1"/>
                <c:pt idx="0">
                  <c:v>Chambers Schemas</c:v>
                </c:pt>
              </c:strCache>
            </c:strRef>
          </c:tx>
          <c:invertIfNegative val="0"/>
          <c:cat>
            <c:strRef>
              <c:f>Sheet4!$A$5:$A$6</c:f>
              <c:strCache>
                <c:ptCount val="2"/>
                <c:pt idx="0">
                  <c:v>Valid Tuples</c:v>
                </c:pt>
                <c:pt idx="1">
                  <c:v>Valid + On Topic</c:v>
                </c:pt>
              </c:strCache>
            </c:strRef>
          </c:cat>
          <c:val>
            <c:numRef>
              <c:f>Sheet4!$B$5:$B$6</c:f>
              <c:numCache>
                <c:formatCode>General</c:formatCode>
                <c:ptCount val="2"/>
                <c:pt idx="0">
                  <c:v>61.0</c:v>
                </c:pt>
                <c:pt idx="1">
                  <c:v>58.0</c:v>
                </c:pt>
              </c:numCache>
            </c:numRef>
          </c:val>
        </c:ser>
        <c:ser>
          <c:idx val="1"/>
          <c:order val="1"/>
          <c:tx>
            <c:strRef>
              <c:f>Sheet4!$C$4</c:f>
              <c:strCache>
                <c:ptCount val="1"/>
                <c:pt idx="0">
                  <c:v>Relgram Schemas</c:v>
                </c:pt>
              </c:strCache>
            </c:strRef>
          </c:tx>
          <c:invertIfNegative val="0"/>
          <c:cat>
            <c:strRef>
              <c:f>Sheet4!$A$5:$A$6</c:f>
              <c:strCache>
                <c:ptCount val="2"/>
                <c:pt idx="0">
                  <c:v>Valid Tuples</c:v>
                </c:pt>
                <c:pt idx="1">
                  <c:v>Valid + On Topic</c:v>
                </c:pt>
              </c:strCache>
            </c:strRef>
          </c:cat>
          <c:val>
            <c:numRef>
              <c:f>Sheet4!$C$5:$C$6</c:f>
              <c:numCache>
                <c:formatCode>General</c:formatCode>
                <c:ptCount val="2"/>
                <c:pt idx="0">
                  <c:v>92.0</c:v>
                </c:pt>
                <c:pt idx="1">
                  <c:v>82.0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2892056"/>
        <c:axId val="-2132889080"/>
      </c:barChart>
      <c:catAx>
        <c:axId val="-2132892056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2889080"/>
        <c:crosses val="autoZero"/>
        <c:auto val="1"/>
        <c:lblAlgn val="ctr"/>
        <c:lblOffset val="100"/>
        <c:noMultiLvlLbl val="0"/>
      </c:catAx>
      <c:valAx>
        <c:axId val="-213288908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32892056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6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Sheet3!$D$4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rgbClr val="E29956"/>
            </a:solidFill>
          </c:spPr>
          <c:invertIfNegative val="0"/>
          <c:cat>
            <c:strRef>
              <c:f>Sheet3!$B$5:$B$8</c:f>
              <c:strCache>
                <c:ptCount val="4"/>
                <c:pt idx="0">
                  <c:v>Target IE</c:v>
                </c:pt>
                <c:pt idx="1">
                  <c:v>Definitions</c:v>
                </c:pt>
                <c:pt idx="2">
                  <c:v>Open IE</c:v>
                </c:pt>
                <c:pt idx="3">
                  <c:v>All Knowledge</c:v>
                </c:pt>
              </c:strCache>
            </c:strRef>
          </c:cat>
          <c:val>
            <c:numRef>
              <c:f>Sheet3!$D$5:$D$8</c:f>
              <c:numCache>
                <c:formatCode>General</c:formatCode>
                <c:ptCount val="4"/>
                <c:pt idx="0">
                  <c:v>0.31</c:v>
                </c:pt>
                <c:pt idx="1">
                  <c:v>0.37</c:v>
                </c:pt>
                <c:pt idx="2">
                  <c:v>0.46</c:v>
                </c:pt>
                <c:pt idx="3">
                  <c:v>0.52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9820136"/>
        <c:axId val="2089812792"/>
      </c:barChart>
      <c:catAx>
        <c:axId val="2089820136"/>
        <c:scaling>
          <c:orientation val="minMax"/>
        </c:scaling>
        <c:delete val="0"/>
        <c:axPos val="b"/>
        <c:majorTickMark val="out"/>
        <c:minorTickMark val="none"/>
        <c:tickLblPos val="nextTo"/>
        <c:crossAx val="2089812792"/>
        <c:crosses val="autoZero"/>
        <c:auto val="1"/>
        <c:lblAlgn val="ctr"/>
        <c:lblOffset val="100"/>
        <c:noMultiLvlLbl val="0"/>
      </c:catAx>
      <c:valAx>
        <c:axId val="2089812792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2089820136"/>
        <c:crosses val="autoZero"/>
        <c:crossBetween val="between"/>
        <c:majorUnit val="0.2"/>
        <c:minorUnit val="0.02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>
                <a:lumMod val="60000"/>
                <a:lumOff val="40000"/>
              </a:schemeClr>
            </a:solidFill>
          </c:spPr>
          <c:invertIfNegative val="0"/>
          <c:errBars>
            <c:errBarType val="both"/>
            <c:errValType val="cust"/>
            <c:noEndCap val="1"/>
            <c:pl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plus>
            <c:minus>
              <c:numRef>
                <c:f>Sheet2!$M$9:$O$9</c:f>
                <c:numCache>
                  <c:formatCode>General</c:formatCode>
                  <c:ptCount val="3"/>
                  <c:pt idx="0">
                    <c:v>2.0</c:v>
                  </c:pt>
                  <c:pt idx="1">
                    <c:v>1.8</c:v>
                  </c:pt>
                  <c:pt idx="2">
                    <c:v>1.4</c:v>
                  </c:pt>
                </c:numCache>
              </c:numRef>
            </c:minus>
          </c:errBars>
          <c:cat>
            <c:strRef>
              <c:f>Sheet2!$M$7:$O$7</c:f>
              <c:strCache>
                <c:ptCount val="3"/>
                <c:pt idx="0">
                  <c:v>Valid Extractions</c:v>
                </c:pt>
                <c:pt idx="1">
                  <c:v>Entailment</c:v>
                </c:pt>
                <c:pt idx="2">
                  <c:v>Common Topic</c:v>
                </c:pt>
              </c:strCache>
            </c:strRef>
          </c:cat>
          <c:val>
            <c:numRef>
              <c:f>Sheet2!$M$8:$O$8</c:f>
              <c:numCache>
                <c:formatCode>General</c:formatCode>
                <c:ptCount val="3"/>
                <c:pt idx="0">
                  <c:v>74.0</c:v>
                </c:pt>
                <c:pt idx="1">
                  <c:v>83.0</c:v>
                </c:pt>
                <c:pt idx="2">
                  <c:v>90.0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32625192"/>
        <c:axId val="-2132628184"/>
      </c:barChart>
      <c:catAx>
        <c:axId val="-2132625192"/>
        <c:scaling>
          <c:orientation val="minMax"/>
        </c:scaling>
        <c:delete val="0"/>
        <c:axPos val="b"/>
        <c:majorTickMark val="out"/>
        <c:minorTickMark val="none"/>
        <c:tickLblPos val="nextTo"/>
        <c:crossAx val="-2132628184"/>
        <c:crosses val="autoZero"/>
        <c:auto val="1"/>
        <c:lblAlgn val="ctr"/>
        <c:lblOffset val="100"/>
        <c:noMultiLvlLbl val="0"/>
      </c:catAx>
      <c:valAx>
        <c:axId val="-2132628184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-2132625192"/>
        <c:crosses val="autoZero"/>
        <c:crossBetween val="between"/>
        <c:majorUnit val="20.0"/>
        <c:minorUnit val="4.0"/>
      </c:valAx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1506B-3820-2F4E-B883-019545FE0792}" type="doc">
      <dgm:prSet loTypeId="urn:microsoft.com/office/officeart/2005/8/layout/cycle7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7C7DFE-8463-2640-9A54-FCC20418598A}">
      <dgm:prSet phldrT="[Text]"/>
      <dgm:spPr/>
      <dgm:t>
        <a:bodyPr/>
        <a:lstStyle/>
        <a:p>
          <a:r>
            <a:rPr lang="en-US" dirty="0" smtClean="0"/>
            <a:t>Representation</a:t>
          </a:r>
          <a:endParaRPr lang="en-US" dirty="0"/>
        </a:p>
      </dgm:t>
    </dgm:pt>
    <dgm:pt modelId="{B6431A82-F5DC-9E41-8BCE-A3639FE5EAE2}" type="parTrans" cxnId="{371E8B83-0BB5-A34E-92A7-473FA0E0F508}">
      <dgm:prSet/>
      <dgm:spPr/>
      <dgm:t>
        <a:bodyPr/>
        <a:lstStyle/>
        <a:p>
          <a:endParaRPr lang="en-US"/>
        </a:p>
      </dgm:t>
    </dgm:pt>
    <dgm:pt modelId="{1F4905D1-5330-FA40-9FC3-34DEFA9115B7}" type="sibTrans" cxnId="{371E8B83-0BB5-A34E-92A7-473FA0E0F508}">
      <dgm:prSet/>
      <dgm:spPr/>
      <dgm:t>
        <a:bodyPr/>
        <a:lstStyle/>
        <a:p>
          <a:endParaRPr lang="en-US"/>
        </a:p>
      </dgm:t>
    </dgm:pt>
    <dgm:pt modelId="{C090B546-F3DA-EF46-AB6C-C241771F115B}">
      <dgm:prSet phldrT="[Text]"/>
      <dgm:spPr/>
      <dgm:t>
        <a:bodyPr/>
        <a:lstStyle/>
        <a:p>
          <a:r>
            <a:rPr lang="en-US" dirty="0" smtClean="0"/>
            <a:t>Extraction</a:t>
          </a:r>
          <a:endParaRPr lang="en-US" dirty="0"/>
        </a:p>
      </dgm:t>
    </dgm:pt>
    <dgm:pt modelId="{90B228F1-3C66-554F-936F-CF34A079DA4F}" type="parTrans" cxnId="{9BFB7F44-5C37-2742-9FA4-D34BA1624975}">
      <dgm:prSet/>
      <dgm:spPr/>
      <dgm:t>
        <a:bodyPr/>
        <a:lstStyle/>
        <a:p>
          <a:endParaRPr lang="en-US"/>
        </a:p>
      </dgm:t>
    </dgm:pt>
    <dgm:pt modelId="{726F3AAD-F3F8-4349-AEE0-D0B7C75CF6E8}" type="sibTrans" cxnId="{9BFB7F44-5C37-2742-9FA4-D34BA1624975}">
      <dgm:prSet/>
      <dgm:spPr/>
      <dgm:t>
        <a:bodyPr/>
        <a:lstStyle/>
        <a:p>
          <a:endParaRPr lang="en-US"/>
        </a:p>
      </dgm:t>
    </dgm:pt>
    <dgm:pt modelId="{B02845EF-814E-B84A-90DA-1D9F479488CD}">
      <dgm:prSet phldrT="[Text]"/>
      <dgm:spPr/>
      <dgm:t>
        <a:bodyPr/>
        <a:lstStyle/>
        <a:p>
          <a:r>
            <a:rPr lang="en-US" dirty="0" smtClean="0"/>
            <a:t>Reasoning</a:t>
          </a:r>
          <a:endParaRPr lang="en-US" dirty="0"/>
        </a:p>
      </dgm:t>
    </dgm:pt>
    <dgm:pt modelId="{81EB33DF-610B-414F-97C0-A51CA92B2939}" type="parTrans" cxnId="{0134713C-C33F-AE45-9ACF-F8CE467502E9}">
      <dgm:prSet/>
      <dgm:spPr/>
      <dgm:t>
        <a:bodyPr/>
        <a:lstStyle/>
        <a:p>
          <a:endParaRPr lang="en-US"/>
        </a:p>
      </dgm:t>
    </dgm:pt>
    <dgm:pt modelId="{F17CF6B0-E2B3-1849-B2E8-7EFB5F0D525F}" type="sibTrans" cxnId="{0134713C-C33F-AE45-9ACF-F8CE467502E9}">
      <dgm:prSet/>
      <dgm:spPr/>
      <dgm:t>
        <a:bodyPr/>
        <a:lstStyle/>
        <a:p>
          <a:endParaRPr lang="en-US"/>
        </a:p>
      </dgm:t>
    </dgm:pt>
    <dgm:pt modelId="{836066EC-1AE3-E343-867A-85B4608D7089}" type="pres">
      <dgm:prSet presAssocID="{9691506B-3820-2F4E-B883-019545FE0792}" presName="Name0" presStyleCnt="0">
        <dgm:presLayoutVars>
          <dgm:dir/>
          <dgm:resizeHandles val="exact"/>
        </dgm:presLayoutVars>
      </dgm:prSet>
      <dgm:spPr/>
    </dgm:pt>
    <dgm:pt modelId="{A71F29C0-E8D4-B04D-BC2A-9B7DC4270B01}" type="pres">
      <dgm:prSet presAssocID="{D27C7DFE-8463-2640-9A54-FCC20418598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8C4470-9CEF-6B47-9DCF-F72B28E42640}" type="pres">
      <dgm:prSet presAssocID="{1F4905D1-5330-FA40-9FC3-34DEFA9115B7}" presName="sibTrans" presStyleLbl="sibTrans2D1" presStyleIdx="0" presStyleCnt="3" custLinFactNeighborX="57914" custLinFactNeighborY="-15058"/>
      <dgm:spPr/>
    </dgm:pt>
    <dgm:pt modelId="{20D10432-AB36-E749-AF42-A5E0886B12A7}" type="pres">
      <dgm:prSet presAssocID="{1F4905D1-5330-FA40-9FC3-34DEFA9115B7}" presName="connectorText" presStyleLbl="sibTrans2D1" presStyleIdx="0" presStyleCnt="3"/>
      <dgm:spPr/>
    </dgm:pt>
    <dgm:pt modelId="{11266147-CAD7-B34A-BD1B-6A72900E7483}" type="pres">
      <dgm:prSet presAssocID="{C090B546-F3DA-EF46-AB6C-C241771F115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8DC570-D46E-B840-97AF-90648991934C}" type="pres">
      <dgm:prSet presAssocID="{726F3AAD-F3F8-4349-AEE0-D0B7C75CF6E8}" presName="sibTrans" presStyleLbl="sibTrans2D1" presStyleIdx="1" presStyleCnt="3"/>
      <dgm:spPr/>
    </dgm:pt>
    <dgm:pt modelId="{60FF617E-2BF1-D240-B0C3-EBC18A0F3710}" type="pres">
      <dgm:prSet presAssocID="{726F3AAD-F3F8-4349-AEE0-D0B7C75CF6E8}" presName="connectorText" presStyleLbl="sibTrans2D1" presStyleIdx="1" presStyleCnt="3"/>
      <dgm:spPr/>
    </dgm:pt>
    <dgm:pt modelId="{F300AB4C-E6B2-3A41-9BBF-1DFF4F32D702}" type="pres">
      <dgm:prSet presAssocID="{B02845EF-814E-B84A-90DA-1D9F479488CD}" presName="node" presStyleLbl="node1" presStyleIdx="2" presStyleCnt="3">
        <dgm:presLayoutVars>
          <dgm:bulletEnabled val="1"/>
        </dgm:presLayoutVars>
      </dgm:prSet>
      <dgm:spPr/>
    </dgm:pt>
    <dgm:pt modelId="{C2DAE261-CA6A-2944-BA50-E6255099CC32}" type="pres">
      <dgm:prSet presAssocID="{F17CF6B0-E2B3-1849-B2E8-7EFB5F0D525F}" presName="sibTrans" presStyleLbl="sibTrans2D1" presStyleIdx="2" presStyleCnt="3" custLinFactNeighborX="-72665" custLinFactNeighborY="-15058"/>
      <dgm:spPr/>
    </dgm:pt>
    <dgm:pt modelId="{24E39832-0C4E-F44B-8D61-5F44522553C6}" type="pres">
      <dgm:prSet presAssocID="{F17CF6B0-E2B3-1849-B2E8-7EFB5F0D525F}" presName="connectorText" presStyleLbl="sibTrans2D1" presStyleIdx="2" presStyleCnt="3"/>
      <dgm:spPr/>
    </dgm:pt>
  </dgm:ptLst>
  <dgm:cxnLst>
    <dgm:cxn modelId="{4EAE41F4-3873-9047-8A52-7065645DE2DC}" type="presOf" srcId="{B02845EF-814E-B84A-90DA-1D9F479488CD}" destId="{F300AB4C-E6B2-3A41-9BBF-1DFF4F32D702}" srcOrd="0" destOrd="0" presId="urn:microsoft.com/office/officeart/2005/8/layout/cycle7"/>
    <dgm:cxn modelId="{FB8B9690-5533-4B4F-9039-BCA360601C32}" type="presOf" srcId="{1F4905D1-5330-FA40-9FC3-34DEFA9115B7}" destId="{4C8C4470-9CEF-6B47-9DCF-F72B28E42640}" srcOrd="0" destOrd="0" presId="urn:microsoft.com/office/officeart/2005/8/layout/cycle7"/>
    <dgm:cxn modelId="{0134713C-C33F-AE45-9ACF-F8CE467502E9}" srcId="{9691506B-3820-2F4E-B883-019545FE0792}" destId="{B02845EF-814E-B84A-90DA-1D9F479488CD}" srcOrd="2" destOrd="0" parTransId="{81EB33DF-610B-414F-97C0-A51CA92B2939}" sibTransId="{F17CF6B0-E2B3-1849-B2E8-7EFB5F0D525F}"/>
    <dgm:cxn modelId="{6CF4DF15-54D5-064B-A905-2893BAE75A21}" type="presOf" srcId="{D27C7DFE-8463-2640-9A54-FCC20418598A}" destId="{A71F29C0-E8D4-B04D-BC2A-9B7DC4270B01}" srcOrd="0" destOrd="0" presId="urn:microsoft.com/office/officeart/2005/8/layout/cycle7"/>
    <dgm:cxn modelId="{A8489DB7-6339-5348-B5C6-82A946ADE299}" type="presOf" srcId="{C090B546-F3DA-EF46-AB6C-C241771F115B}" destId="{11266147-CAD7-B34A-BD1B-6A72900E7483}" srcOrd="0" destOrd="0" presId="urn:microsoft.com/office/officeart/2005/8/layout/cycle7"/>
    <dgm:cxn modelId="{371E8B83-0BB5-A34E-92A7-473FA0E0F508}" srcId="{9691506B-3820-2F4E-B883-019545FE0792}" destId="{D27C7DFE-8463-2640-9A54-FCC20418598A}" srcOrd="0" destOrd="0" parTransId="{B6431A82-F5DC-9E41-8BCE-A3639FE5EAE2}" sibTransId="{1F4905D1-5330-FA40-9FC3-34DEFA9115B7}"/>
    <dgm:cxn modelId="{A38E3824-FFCC-A442-8157-E94242765CE2}" type="presOf" srcId="{1F4905D1-5330-FA40-9FC3-34DEFA9115B7}" destId="{20D10432-AB36-E749-AF42-A5E0886B12A7}" srcOrd="1" destOrd="0" presId="urn:microsoft.com/office/officeart/2005/8/layout/cycle7"/>
    <dgm:cxn modelId="{CE8B6C3F-DB72-CF40-B454-8907FDCDABBF}" type="presOf" srcId="{726F3AAD-F3F8-4349-AEE0-D0B7C75CF6E8}" destId="{60FF617E-2BF1-D240-B0C3-EBC18A0F3710}" srcOrd="1" destOrd="0" presId="urn:microsoft.com/office/officeart/2005/8/layout/cycle7"/>
    <dgm:cxn modelId="{01C976CC-E400-EA4D-879F-E16EBDA26B67}" type="presOf" srcId="{F17CF6B0-E2B3-1849-B2E8-7EFB5F0D525F}" destId="{C2DAE261-CA6A-2944-BA50-E6255099CC32}" srcOrd="0" destOrd="0" presId="urn:microsoft.com/office/officeart/2005/8/layout/cycle7"/>
    <dgm:cxn modelId="{F82B7D3D-415A-B046-84B7-20282F2B44F7}" type="presOf" srcId="{9691506B-3820-2F4E-B883-019545FE0792}" destId="{836066EC-1AE3-E343-867A-85B4608D7089}" srcOrd="0" destOrd="0" presId="urn:microsoft.com/office/officeart/2005/8/layout/cycle7"/>
    <dgm:cxn modelId="{9BFB7F44-5C37-2742-9FA4-D34BA1624975}" srcId="{9691506B-3820-2F4E-B883-019545FE0792}" destId="{C090B546-F3DA-EF46-AB6C-C241771F115B}" srcOrd="1" destOrd="0" parTransId="{90B228F1-3C66-554F-936F-CF34A079DA4F}" sibTransId="{726F3AAD-F3F8-4349-AEE0-D0B7C75CF6E8}"/>
    <dgm:cxn modelId="{368ADFEB-98C4-1747-97D1-3F27C4A8F557}" type="presOf" srcId="{F17CF6B0-E2B3-1849-B2E8-7EFB5F0D525F}" destId="{24E39832-0C4E-F44B-8D61-5F44522553C6}" srcOrd="1" destOrd="0" presId="urn:microsoft.com/office/officeart/2005/8/layout/cycle7"/>
    <dgm:cxn modelId="{7D591E23-43A0-834A-80CB-499D29A50936}" type="presOf" srcId="{726F3AAD-F3F8-4349-AEE0-D0B7C75CF6E8}" destId="{9E8DC570-D46E-B840-97AF-90648991934C}" srcOrd="0" destOrd="0" presId="urn:microsoft.com/office/officeart/2005/8/layout/cycle7"/>
    <dgm:cxn modelId="{4A786E15-110C-7542-8FD1-C921DF5B343D}" type="presParOf" srcId="{836066EC-1AE3-E343-867A-85B4608D7089}" destId="{A71F29C0-E8D4-B04D-BC2A-9B7DC4270B01}" srcOrd="0" destOrd="0" presId="urn:microsoft.com/office/officeart/2005/8/layout/cycle7"/>
    <dgm:cxn modelId="{435CED64-2346-6F4A-B0B8-90AE1F524764}" type="presParOf" srcId="{836066EC-1AE3-E343-867A-85B4608D7089}" destId="{4C8C4470-9CEF-6B47-9DCF-F72B28E42640}" srcOrd="1" destOrd="0" presId="urn:microsoft.com/office/officeart/2005/8/layout/cycle7"/>
    <dgm:cxn modelId="{C4AE8FBF-123C-8F4B-B80C-CDF1E7549D76}" type="presParOf" srcId="{4C8C4470-9CEF-6B47-9DCF-F72B28E42640}" destId="{20D10432-AB36-E749-AF42-A5E0886B12A7}" srcOrd="0" destOrd="0" presId="urn:microsoft.com/office/officeart/2005/8/layout/cycle7"/>
    <dgm:cxn modelId="{061643B6-0B65-FC41-80D1-EB06A5D9F13A}" type="presParOf" srcId="{836066EC-1AE3-E343-867A-85B4608D7089}" destId="{11266147-CAD7-B34A-BD1B-6A72900E7483}" srcOrd="2" destOrd="0" presId="urn:microsoft.com/office/officeart/2005/8/layout/cycle7"/>
    <dgm:cxn modelId="{7789E461-BBED-9844-8767-CA12139C433C}" type="presParOf" srcId="{836066EC-1AE3-E343-867A-85B4608D7089}" destId="{9E8DC570-D46E-B840-97AF-90648991934C}" srcOrd="3" destOrd="0" presId="urn:microsoft.com/office/officeart/2005/8/layout/cycle7"/>
    <dgm:cxn modelId="{D90D1783-86E4-9C41-929E-6B27565A4E36}" type="presParOf" srcId="{9E8DC570-D46E-B840-97AF-90648991934C}" destId="{60FF617E-2BF1-D240-B0C3-EBC18A0F3710}" srcOrd="0" destOrd="0" presId="urn:microsoft.com/office/officeart/2005/8/layout/cycle7"/>
    <dgm:cxn modelId="{92311CB5-FC7C-FF4D-A3A0-F480BBD730DD}" type="presParOf" srcId="{836066EC-1AE3-E343-867A-85B4608D7089}" destId="{F300AB4C-E6B2-3A41-9BBF-1DFF4F32D702}" srcOrd="4" destOrd="0" presId="urn:microsoft.com/office/officeart/2005/8/layout/cycle7"/>
    <dgm:cxn modelId="{1D9DCDA1-ED0E-1742-869E-58DB4C00DA21}" type="presParOf" srcId="{836066EC-1AE3-E343-867A-85B4608D7089}" destId="{C2DAE261-CA6A-2944-BA50-E6255099CC32}" srcOrd="5" destOrd="0" presId="urn:microsoft.com/office/officeart/2005/8/layout/cycle7"/>
    <dgm:cxn modelId="{68D9B9D1-B6EF-6548-98E2-382FCE8410E8}" type="presParOf" srcId="{C2DAE261-CA6A-2944-BA50-E6255099CC32}" destId="{24E39832-0C4E-F44B-8D61-5F44522553C6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29C0-E8D4-B04D-BC2A-9B7DC4270B01}">
      <dsp:nvSpPr>
        <dsp:cNvPr id="0" name=""/>
        <dsp:cNvSpPr/>
      </dsp:nvSpPr>
      <dsp:spPr>
        <a:xfrm>
          <a:off x="1995785" y="1179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Representation</a:t>
          </a:r>
          <a:endParaRPr lang="en-US" sz="2000" kern="1200" dirty="0"/>
        </a:p>
      </dsp:txBody>
      <dsp:txXfrm>
        <a:off x="2026603" y="31997"/>
        <a:ext cx="2042793" cy="990578"/>
      </dsp:txXfrm>
    </dsp:sp>
    <dsp:sp modelId="{4C8C4470-9CEF-6B47-9DCF-F72B28E42640}">
      <dsp:nvSpPr>
        <dsp:cNvPr id="0" name=""/>
        <dsp:cNvSpPr/>
      </dsp:nvSpPr>
      <dsp:spPr>
        <a:xfrm rot="3600000">
          <a:off x="4003519" y="1792407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114002" y="1866062"/>
        <a:ext cx="875480" cy="220965"/>
      </dsp:txXfrm>
    </dsp:sp>
    <dsp:sp modelId="{11266147-CAD7-B34A-BD1B-6A72900E7483}">
      <dsp:nvSpPr>
        <dsp:cNvPr id="0" name=""/>
        <dsp:cNvSpPr/>
      </dsp:nvSpPr>
      <dsp:spPr>
        <a:xfrm>
          <a:off x="3733278" y="3010605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Extraction</a:t>
          </a:r>
          <a:endParaRPr lang="en-US" sz="2000" kern="1200" dirty="0"/>
        </a:p>
      </dsp:txBody>
      <dsp:txXfrm>
        <a:off x="3764096" y="3041423"/>
        <a:ext cx="2042793" cy="990578"/>
      </dsp:txXfrm>
    </dsp:sp>
    <dsp:sp modelId="{9E8DC570-D46E-B840-97AF-90648991934C}">
      <dsp:nvSpPr>
        <dsp:cNvPr id="0" name=""/>
        <dsp:cNvSpPr/>
      </dsp:nvSpPr>
      <dsp:spPr>
        <a:xfrm rot="10800000">
          <a:off x="2499777" y="3352575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610259" y="3426230"/>
        <a:ext cx="875480" cy="220965"/>
      </dsp:txXfrm>
    </dsp:sp>
    <dsp:sp modelId="{F300AB4C-E6B2-3A41-9BBF-1DFF4F32D702}">
      <dsp:nvSpPr>
        <dsp:cNvPr id="0" name=""/>
        <dsp:cNvSpPr/>
      </dsp:nvSpPr>
      <dsp:spPr>
        <a:xfrm>
          <a:off x="258291" y="3010605"/>
          <a:ext cx="2104429" cy="1052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Reasoning</a:t>
          </a:r>
          <a:endParaRPr lang="en-US" sz="2000" kern="1200" dirty="0"/>
        </a:p>
      </dsp:txBody>
      <dsp:txXfrm>
        <a:off x="289109" y="3041423"/>
        <a:ext cx="2042793" cy="990578"/>
      </dsp:txXfrm>
    </dsp:sp>
    <dsp:sp modelId="{C2DAE261-CA6A-2944-BA50-E6255099CC32}">
      <dsp:nvSpPr>
        <dsp:cNvPr id="0" name=""/>
        <dsp:cNvSpPr/>
      </dsp:nvSpPr>
      <dsp:spPr>
        <a:xfrm rot="18000000">
          <a:off x="834298" y="1792407"/>
          <a:ext cx="1096445" cy="368275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944781" y="1866062"/>
        <a:ext cx="875480" cy="22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09C3F5-D720-634D-9A29-8A3804510DEA}" type="datetimeFigureOut">
              <a:rPr lang="en-US" smtClean="0"/>
              <a:t>3/13/14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8A289-2B6E-3A4C-9FF4-41A6747D56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23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806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first part</a:t>
            </a:r>
            <a:r>
              <a:rPr lang="en-US" baseline="0" dirty="0" smtClean="0"/>
              <a:t> I am going to talk about joint work with Stephen Soderland, Mausam and Oren Etzioni.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78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Getting</a:t>
            </a:r>
            <a:r>
              <a:rPr lang="en-US" baseline="0" dirty="0" smtClean="0"/>
              <a:t> back to the use case…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looking to find information about players suspended for drug use.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get a bunch of web pages from a search engine. About 37000 for this one.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3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Traditional Information Extraction systems aim to identify semantic relationships between entities such as “Employed by” and “located at”.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trouble is we have to hand-specify these relations a-priori. The approach does not scale well if we want to switch to another domain.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Open Information extraction aims to address the scale issue.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can identify open-domain relationships mentioned in text.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Typically, relations are expressed as(Arg1, Relation, Arg2) formatted triple.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this sentence yields three relation triples, which relate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scales well and can generate relations in many domains.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However, it extracts too many relationships. Open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 will output all relations it finds in 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78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4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Suppose you want to find information about William Shatner. If you search, you get more than 8 million results.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45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95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formalize</a:t>
            </a:r>
            <a:r>
              <a:rPr lang="en-US" baseline="0" dirty="0" smtClean="0"/>
              <a:t> this intuition using a simple bi-gram co-occurrence model of relations.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actors</a:t>
            </a:r>
            <a:r>
              <a:rPr lang="en-US" baseline="0" dirty="0" smtClean="0"/>
              <a:t> and useful relations.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 of infection spreading and fire spreading.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wrong with mixing distinct events?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Relations that don</a:t>
            </a:r>
            <a:r>
              <a:rPr lang="fr-FR" baseline="0" dirty="0" smtClean="0"/>
              <a:t>’</a:t>
            </a:r>
            <a:r>
              <a:rPr lang="en-US" baseline="0" dirty="0" smtClean="0"/>
              <a:t>t fit in one event. </a:t>
            </a:r>
          </a:p>
          <a:p>
            <a:r>
              <a:rPr lang="en-US" baseline="0" dirty="0" smtClean="0"/>
              <a:t>		Example: extinguishing doesn’t fit infection event.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result in triples that make no sense	(disease, spread, fire)</a:t>
            </a:r>
          </a:p>
          <a:p>
            <a:r>
              <a:rPr lang="en-US" baseline="0" dirty="0" smtClean="0"/>
              <a:t>There are plenty of other examples:</a:t>
            </a:r>
          </a:p>
          <a:p>
            <a:r>
              <a:rPr lang="en-US" baseline="0" dirty="0" smtClean="0"/>
              <a:t>	airlines scheduling flights,  </a:t>
            </a:r>
          </a:p>
          <a:p>
            <a:r>
              <a:rPr lang="en-US" baseline="0" dirty="0" smtClean="0"/>
              <a:t>	government scheduling meetings, 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nba</a:t>
            </a:r>
            <a:r>
              <a:rPr lang="en-US" baseline="0" dirty="0" smtClean="0"/>
              <a:t>, scheduling games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 does this happen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5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second</a:t>
            </a:r>
            <a:r>
              <a:rPr lang="en-US" baseline="0" dirty="0" smtClean="0"/>
              <a:t> part, I</a:t>
            </a:r>
            <a:r>
              <a:rPr lang="en-US" dirty="0" smtClean="0"/>
              <a:t> am going</a:t>
            </a:r>
            <a:r>
              <a:rPr lang="en-US" baseline="0" dirty="0" smtClean="0"/>
              <a:t> to talk about on going work at AI2, where I co-lead the design and development of a QA system that can answer grade level science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are used e</a:t>
            </a:r>
            <a:r>
              <a:rPr lang="en-US" dirty="0" smtClean="0"/>
              <a:t>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24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</a:t>
            </a:r>
            <a:r>
              <a:rPr lang="en-US" baseline="0" dirty="0" smtClean="0"/>
              <a:t> choice questions</a:t>
            </a:r>
          </a:p>
          <a:p>
            <a:r>
              <a:rPr lang="en-US" baseline="0" dirty="0" smtClean="0"/>
              <a:t>	-- easy, well relatively easy to evaluate</a:t>
            </a:r>
          </a:p>
          <a:p>
            <a:r>
              <a:rPr lang="en-US" baseline="0" dirty="0" smtClean="0"/>
              <a:t>	-- explainable</a:t>
            </a:r>
          </a:p>
          <a:p>
            <a:endParaRPr lang="en-US" dirty="0" smtClean="0"/>
          </a:p>
          <a:p>
            <a:r>
              <a:rPr lang="en-US" dirty="0" smtClean="0"/>
              <a:t>Externally published standardized exams</a:t>
            </a:r>
            <a:r>
              <a:rPr lang="en-US" baseline="0" dirty="0" smtClean="0"/>
              <a:t> w/ increasing levels of sophistication in knowledge and reasoning.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NY state regents exams.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0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Wouldn’t it be convenient if you have a topic page that covers information about the various facets of William Shatner?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build these types of pages automatically you need knowledge.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need to know which are the most important pieces of information to cover.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what does it take to pass this exam?</a:t>
            </a:r>
          </a:p>
          <a:p>
            <a:endParaRPr lang="en-US" baseline="0" dirty="0" smtClean="0"/>
          </a:p>
          <a:p>
            <a:r>
              <a:rPr lang="en-US" baseline="0" dirty="0" smtClean="0"/>
              <a:t>	Diagram understanding.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Simple taxonomic knowledge such as </a:t>
            </a:r>
            <a:r>
              <a:rPr lang="en-US" baseline="0" dirty="0" err="1" smtClean="0"/>
              <a:t>isa</a:t>
            </a:r>
            <a:r>
              <a:rPr lang="en-US" baseline="0" dirty="0" smtClean="0"/>
              <a:t>, definitions, </a:t>
            </a:r>
          </a:p>
          <a:p>
            <a:r>
              <a:rPr lang="en-US" baseline="0" dirty="0" smtClean="0"/>
              <a:t>	properties of object (ice is solid), </a:t>
            </a:r>
          </a:p>
          <a:p>
            <a:r>
              <a:rPr lang="en-US" baseline="0" dirty="0" smtClean="0"/>
              <a:t>	examples of situations (organism taking in nutrients),</a:t>
            </a:r>
          </a:p>
          <a:p>
            <a:r>
              <a:rPr lang="en-US" baseline="0" dirty="0" smtClean="0"/>
              <a:t>	Higher-order relations	</a:t>
            </a:r>
          </a:p>
          <a:p>
            <a:r>
              <a:rPr lang="en-US" baseline="0" dirty="0" smtClean="0"/>
              <a:t>		causality (gravity / causes / objects to fall to the ground), </a:t>
            </a:r>
          </a:p>
          <a:p>
            <a:r>
              <a:rPr lang="en-US" baseline="0" dirty="0" smtClean="0"/>
              <a:t>		function</a:t>
            </a:r>
          </a:p>
          <a:p>
            <a:r>
              <a:rPr lang="en-US" baseline="0" dirty="0" smtClean="0"/>
              <a:t>		requirements</a:t>
            </a:r>
          </a:p>
          <a:p>
            <a:r>
              <a:rPr lang="en-US" baseline="0" dirty="0" smtClean="0"/>
              <a:t>		enablement</a:t>
            </a:r>
          </a:p>
          <a:p>
            <a:r>
              <a:rPr lang="en-US" baseline="0" dirty="0" smtClean="0"/>
              <a:t>	process descriptions (sweat / moistens/ skin) (cool air/ against/ wet skin) cools (animal)</a:t>
            </a:r>
          </a:p>
          <a:p>
            <a:r>
              <a:rPr lang="en-US" baseline="0" dirty="0" smtClean="0"/>
              <a:t>	domain models (predator eats prey, predators go up, prey go down)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8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367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interested in Information retrieval, extraction and the intersection of IR and mobile systems. retrieval.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intersection of information retrieval and mobile systems I have done work on energy efficient search from mobile phones.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information extraction I have worked on automatically extracting knowledge about events.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4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second motivation here.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you are trying to find information about players suspended for drug use.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know a few players who recently got suspended you can find documents that mention their suspensions.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studied problem. </a:t>
            </a:r>
          </a:p>
          <a:p>
            <a:endParaRPr lang="en-US" dirty="0" smtClean="0"/>
          </a:p>
          <a:p>
            <a:r>
              <a:rPr lang="en-US" dirty="0" smtClean="0"/>
              <a:t>Several successful systems and products exist.	</a:t>
            </a:r>
          </a:p>
          <a:p>
            <a:endParaRPr lang="en-US" dirty="0" smtClean="0"/>
          </a:p>
          <a:p>
            <a:r>
              <a:rPr lang="en-US" dirty="0" smtClean="0"/>
              <a:t>Mostly supervised methods.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164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begun to use some</a:t>
            </a:r>
            <a:r>
              <a:rPr lang="en-US" baseline="0" dirty="0" smtClean="0"/>
              <a:t> of these relations as text-based “propositional” rules.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e.g. animal eat =&gt; animal get nutrients.</a:t>
            </a:r>
          </a:p>
          <a:p>
            <a:r>
              <a:rPr lang="en-US" baseline="0" dirty="0" smtClean="0"/>
              <a:t>Then we can do inference in </a:t>
            </a:r>
            <a:r>
              <a:rPr lang="en-US" baseline="0" dirty="0" err="1" smtClean="0"/>
              <a:t>prop.logic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However because the propositions are textual we have a mismatch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are exploring combining matching based approaches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we would like to use more formal reasoning where possible. </a:t>
            </a:r>
          </a:p>
          <a:p>
            <a:r>
              <a:rPr lang="en-US" dirty="0" smtClean="0"/>
              <a:t>For example we could extract rules</a:t>
            </a:r>
            <a:r>
              <a:rPr lang="en-US" baseline="0" dirty="0" smtClean="0"/>
              <a:t> in FOL from text. </a:t>
            </a:r>
          </a:p>
          <a:p>
            <a:r>
              <a:rPr lang="en-US" baseline="0" dirty="0" smtClean="0"/>
              <a:t>if x is a metal then x is a conductor of electricity. </a:t>
            </a:r>
          </a:p>
          <a:p>
            <a:r>
              <a:rPr lang="en-US" dirty="0" smtClean="0"/>
              <a:t>This</a:t>
            </a:r>
            <a:r>
              <a:rPr lang="en-US" baseline="0" dirty="0" smtClean="0"/>
              <a:t> requires extracting rules that require variablized representation of entities. etc.</a:t>
            </a:r>
          </a:p>
          <a:p>
            <a:r>
              <a:rPr lang="en-US" baseline="0" dirty="0" smtClean="0"/>
              <a:t>And then there are deeper formalisms that involve representing the semantics of each verb tied to a particular ontology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Advances are making this the right time to pursue these efforts.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46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Tuple validity is a problem: </a:t>
            </a:r>
          </a:p>
          <a:p>
            <a:r>
              <a:rPr lang="en-US" dirty="0" smtClean="0"/>
              <a:t>	Open IE is about 75% accurate.</a:t>
            </a:r>
          </a:p>
          <a:p>
            <a:r>
              <a:rPr lang="en-US" dirty="0" smtClean="0"/>
              <a:t>	Rel-gram the errors multiply!</a:t>
            </a:r>
          </a:p>
          <a:p>
            <a:endParaRPr lang="en-US" dirty="0" smtClean="0"/>
          </a:p>
          <a:p>
            <a:r>
              <a:rPr lang="en-US" dirty="0" smtClean="0"/>
              <a:t>Strong implication results show there is a signal here.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944968-1485-5F45-AF52-975CE60EC11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1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98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Again wouldn’t it be convenient</a:t>
            </a:r>
            <a:r>
              <a:rPr lang="en-US" baseline="0" dirty="0" smtClean="0"/>
              <a:t> to have this information in a structured format.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extract this type of structured information you knowledge about suspension events in general  -- </a:t>
            </a:r>
            <a:r>
              <a:rPr lang="en-US" baseline="0" dirty="0" err="1" smtClean="0"/>
              <a:t>ie</a:t>
            </a:r>
            <a:r>
              <a:rPr lang="en-US" baseline="0" dirty="0" smtClean="0"/>
              <a:t>. there is a player who gets suspended, there is a drug, there is a period of ban etc.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135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Standard IR techniques</a:t>
            </a:r>
            <a:r>
              <a:rPr lang="en-US" baseline="0" dirty="0" smtClean="0"/>
              <a:t> to enhance the </a:t>
            </a:r>
            <a:r>
              <a:rPr lang="en-US" baseline="0" dirty="0" err="1" smtClean="0"/>
              <a:t>asepc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715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89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another motivation.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are building a QA system that aims to pass 4</a:t>
            </a:r>
            <a:r>
              <a:rPr lang="en-US" baseline="30000" dirty="0" smtClean="0"/>
              <a:t>th</a:t>
            </a:r>
            <a:r>
              <a:rPr lang="en-US" baseline="0" dirty="0" smtClean="0"/>
              <a:t> grade exam, you will run into questions like these, retrieval and matching techniques </a:t>
            </a:r>
          </a:p>
          <a:p>
            <a:r>
              <a:rPr lang="en-US" baseline="0" dirty="0" smtClean="0"/>
              <a:t>alone </a:t>
            </a:r>
            <a:r>
              <a:rPr lang="en-US" baseline="0" dirty="0" smtClean="0"/>
              <a:t>aren’t adequate. </a:t>
            </a:r>
          </a:p>
          <a:p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type of a problem is central AI vision of achieving (if not exceeding) human-level performance on intelligence tasks.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succeed, you </a:t>
            </a:r>
            <a:r>
              <a:rPr lang="en-US" baseline="0" dirty="0" smtClean="0"/>
              <a:t>need several forms of knowledge, especially in a form that can be used for inference.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Maybe I have convinced you that knowledge extraction is an useful pursuit. 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064114-B1C6-474F-8E01-F603906379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26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n this talk I am going to talk about three projects that broadly relate to knowledge extraction. 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events to serve as models of open-domain events.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knowledge about entities to automatically generate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-like pages.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Extracting and reasoning with knowledge for answering grade science exams.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I will spend most time on event schemas, a little bit of time on topic pages and I would like to mention on-going work in 3 and conclude with future directions.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504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13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B8A289-2B6E-3A4C-9FF4-41A6747D56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3200" cap="none" baseline="0">
                <a:latin typeface="+mn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/>
          <a:lstStyle/>
          <a:p>
            <a:fld id="{784BE7F9-A1F9-FE4A-8D72-E172BA47C33F}" type="datetimeFigureOut">
              <a:rPr lang="en-US" smtClean="0"/>
              <a:t>3/13/14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52919B-1153-3747-8AB7-BB32B936B4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071" y="1157153"/>
            <a:ext cx="8505911" cy="5015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4422" y="6501542"/>
            <a:ext cx="535823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E52919B-1153-3747-8AB7-BB32B936B44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://www.adweek.com/kaley-cuoco-and-william-shatner-team-pric" TargetMode="External"/><Relationship Id="rId7" Type="http://schemas.openxmlformats.org/officeDocument/2006/relationships/hyperlink" Target="http://www.hollywoodreporter.com/.../william-shatner" TargetMode="External"/><Relationship Id="rId8" Type="http://schemas.openxmlformats.org/officeDocument/2006/relationships/hyperlink" Target="http://www.businessinsider.com/priceline-negotiator-kaley-cuo" TargetMode="External"/><Relationship Id="rId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Open-domain Knowledge Extraction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Niranjan Balasubramanian</a:t>
            </a:r>
          </a:p>
          <a:p>
            <a:r>
              <a:rPr lang="en-US" dirty="0" smtClean="0"/>
              <a:t>University of Washington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Information on Topics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949970"/>
            <a:ext cx="7336771" cy="174221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82212" y="3701546"/>
            <a:ext cx="1962983" cy="1956520"/>
            <a:chOff x="4704517" y="1598305"/>
            <a:chExt cx="4287083" cy="481591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719423" y="2202366"/>
            <a:ext cx="2487620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Too much information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99" y="3663446"/>
            <a:ext cx="3733396" cy="30901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75104" y="3294114"/>
            <a:ext cx="3238096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high-level picture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82211" y="3261848"/>
            <a:ext cx="1962983" cy="369332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Diverse aspects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" y="2622498"/>
            <a:ext cx="1625600" cy="0"/>
          </a:xfrm>
          <a:prstGeom prst="line">
            <a:avLst/>
          </a:prstGeom>
          <a:ln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868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Authored Solutions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99" y="1562100"/>
            <a:ext cx="7715002" cy="38481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408" y="1358900"/>
            <a:ext cx="3367692" cy="5083309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069" y="1562100"/>
            <a:ext cx="5593862" cy="4444012"/>
          </a:xfrm>
          <a:prstGeom prst="rect">
            <a:avLst/>
          </a:prstGeom>
          <a:ln>
            <a:solidFill>
              <a:srgbClr val="0000FF"/>
            </a:solidFill>
          </a:ln>
        </p:spPr>
      </p:pic>
    </p:spTree>
    <p:extLst>
      <p:ext uri="{BB962C8B-B14F-4D97-AF65-F5344CB8AC3E}">
        <p14:creationId xmlns:p14="http://schemas.microsoft.com/office/powerpoint/2010/main" val="407918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Automatic Topic Pages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7199" y="1680220"/>
            <a:ext cx="1962983" cy="1956520"/>
            <a:chOff x="4704517" y="1598305"/>
            <a:chExt cx="4287083" cy="481591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9924" y="1598305"/>
              <a:ext cx="1601676" cy="240433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4517" y="1598305"/>
              <a:ext cx="1330742" cy="9819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9125" y="1598305"/>
              <a:ext cx="1175454" cy="240433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8383" y="4191110"/>
              <a:ext cx="4253217" cy="2223110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298700" y="1691465"/>
            <a:ext cx="6546282" cy="4862870"/>
            <a:chOff x="2298700" y="1691465"/>
            <a:chExt cx="6546282" cy="4862870"/>
          </a:xfrm>
        </p:grpSpPr>
        <p:sp>
          <p:nvSpPr>
            <p:cNvPr id="3" name="Rectangle 2"/>
            <p:cNvSpPr/>
            <p:nvPr/>
          </p:nvSpPr>
          <p:spPr>
            <a:xfrm>
              <a:off x="2298700" y="1691465"/>
              <a:ext cx="6546282" cy="4862870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  <p:txBody>
            <a:bodyPr wrap="square">
              <a:spAutoFit/>
            </a:bodyPr>
            <a:lstStyle/>
            <a:p>
              <a:pPr algn="just">
                <a:spcBef>
                  <a:spcPts val="1200"/>
                </a:spcBef>
                <a:buNone/>
              </a:pPr>
              <a:r>
                <a:rPr lang="en-US" sz="1000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William Shatner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] In the latest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 ads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Shatner bursts forth as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Priceline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Negotiator, a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mashup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of James Bond and Ron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Popeil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will do anything to help people broker better deals.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2] Description William Alan Shatner (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born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on March 22, 1931) is a Canadian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actor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who gained fame for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Captain James Tiberius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Kirk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captain of the starship USS Enterprise in the television show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Star Trek</a:t>
              </a:r>
              <a:r>
                <a:rPr lang="en-US" sz="100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from 1966 to 1969 and in seven of the subsequent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movies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3] In 1999, Shatner suffered public personal tragedy when his third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wife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Nerine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, accidentally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drowned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 their swimming pool.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4] Shatner’s Star Trek sidekick Leonard </a:t>
              </a:r>
              <a:r>
                <a:rPr lang="en-US" sz="1000" b="1" dirty="0" err="1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Nimoy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will be the only original cast member on board for the prequel – he’ll reprise his role as Mr. Spock in portions of the film.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5] On TV, Shatner made several guest appearances on The Practice and is featured in the spin-off series,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Boston Legal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playing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Denny Crane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6] Decades after his much-maligned album,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The Transformed Man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,"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boldly took 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Lucy in the Sky With Diamonds</a:t>
              </a:r>
              <a:r>
                <a:rPr lang="en-US" sz="1000" b="1" dirty="0">
                  <a:latin typeface="Arial" pitchFamily="34" charset="0"/>
                  <a:cs typeface="Arial" pitchFamily="34" charset="0"/>
                </a:rPr>
                <a:t>"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into strange new worlds, Shatner performed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songs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from "Has Been" before 4,000 cheering fans.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7] Actor William Shatner has sold his kidney stone for $25,000, with the money going to a housing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charity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it was announced Tuesday.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8] William Shatner has signed up to host a celebrity-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interview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show on the Biography Channel titled "</a:t>
              </a:r>
              <a:r>
                <a:rPr lang="en-US" sz="1000" dirty="0" err="1">
                  <a:latin typeface="Arial" pitchFamily="34" charset="0"/>
                  <a:cs typeface="Arial" pitchFamily="34" charset="0"/>
                </a:rPr>
                <a:t>Shatner"s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Raw Nerve" which will premiere sometime next year, reports Daily Variety.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9] Some of the best known actors of all time played on different episodes of the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Twilight Zone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, including William Shatner and Burgess Meredith.</a:t>
              </a:r>
            </a:p>
            <a:p>
              <a:pPr algn="just">
                <a:spcBef>
                  <a:spcPts val="1200"/>
                </a:spcBef>
                <a:buNone/>
              </a:pPr>
              <a:r>
                <a:rPr lang="en-US" sz="1000" dirty="0">
                  <a:latin typeface="Arial" pitchFamily="34" charset="0"/>
                  <a:cs typeface="Arial" pitchFamily="34" charset="0"/>
                </a:rPr>
                <a:t> 10] Maybe that is William Shatner’s best </a:t>
              </a:r>
              <a:r>
                <a:rPr lang="en-US" sz="1000" b="1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birthday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 gift. 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5428682" y="2542710"/>
              <a:ext cx="3416300" cy="584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www.adweek.com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/</a:t>
              </a:r>
              <a:r>
                <a:rPr lang="en-US" sz="800" dirty="0" smtClean="0">
                  <a:solidFill>
                    <a:srgbClr val="AAD211"/>
                  </a:solidFill>
                  <a:hlinkClick r:id="rId6"/>
                </a:rPr>
                <a:t>kaley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-cuoco-and-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shatner</a:t>
              </a:r>
              <a:r>
                <a:rPr lang="en-US" sz="800" dirty="0">
                  <a:solidFill>
                    <a:srgbClr val="AAD211"/>
                  </a:solidFill>
                  <a:hlinkClick r:id="rId6"/>
                </a:rPr>
                <a:t>-team-</a:t>
              </a:r>
              <a:r>
                <a:rPr lang="en-US" sz="800" b="1" dirty="0">
                  <a:solidFill>
                    <a:srgbClr val="AAD211"/>
                  </a:solidFill>
                  <a:hlinkClick r:id="rId6"/>
                </a:rPr>
                <a:t>pric</a:t>
              </a:r>
              <a:r>
                <a:rPr lang="en-US" sz="800" dirty="0">
                  <a:solidFill>
                    <a:srgbClr val="AAD211"/>
                  </a:solidFill>
                </a:rPr>
                <a:t>.</a:t>
              </a:r>
              <a:r>
                <a:rPr lang="en-US" sz="800" dirty="0" smtClean="0">
                  <a:solidFill>
                    <a:srgbClr val="AAD211"/>
                  </a:solidFill>
                </a:rPr>
                <a:t>.</a:t>
              </a:r>
            </a:p>
            <a:p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www.hollywoodreporter.com/.../</a:t>
              </a:r>
              <a:r>
                <a:rPr lang="en-US" sz="800" b="1" dirty="0">
                  <a:solidFill>
                    <a:srgbClr val="AAD211"/>
                  </a:solidFill>
                  <a:hlinkClick r:id="rId7"/>
                </a:rPr>
                <a:t>william</a:t>
              </a:r>
              <a:r>
                <a:rPr lang="en-US" sz="800" dirty="0">
                  <a:solidFill>
                    <a:srgbClr val="AAD211"/>
                  </a:solidFill>
                  <a:hlinkClick r:id="rId7"/>
                </a:rPr>
                <a:t>-</a:t>
              </a:r>
              <a:r>
                <a:rPr lang="en-US" sz="800" b="1" dirty="0" smtClean="0">
                  <a:solidFill>
                    <a:srgbClr val="AAD211"/>
                  </a:solidFill>
                  <a:hlinkClick r:id="rId7"/>
                </a:rPr>
                <a:t>shatner</a:t>
              </a:r>
              <a:endParaRPr lang="en-US" sz="800" b="1" dirty="0" smtClean="0">
                <a:solidFill>
                  <a:srgbClr val="AAD211"/>
                </a:solidFill>
              </a:endParaRPr>
            </a:p>
            <a:p>
              <a:r>
                <a:rPr lang="en-US" sz="800" dirty="0">
                  <a:hlinkClick r:id="rId8"/>
                </a:rPr>
                <a:t>www.businessinsider.com/</a:t>
              </a:r>
              <a:r>
                <a:rPr lang="en-US" sz="800" b="1" dirty="0">
                  <a:hlinkClick r:id="rId8"/>
                </a:rPr>
                <a:t>priceline</a:t>
              </a:r>
              <a:r>
                <a:rPr lang="en-US" sz="800" dirty="0">
                  <a:hlinkClick r:id="rId8"/>
                </a:rPr>
                <a:t>-negotiator-kaley-</a:t>
              </a:r>
              <a:r>
                <a:rPr lang="en-US" sz="800" dirty="0" smtClean="0">
                  <a:hlinkClick r:id="rId8"/>
                </a:rPr>
                <a:t>cuo</a:t>
              </a:r>
              <a:endParaRPr lang="en-US" sz="800" dirty="0" smtClean="0"/>
            </a:p>
            <a:p>
              <a:r>
                <a:rPr lang="en-US" sz="800" dirty="0" smtClean="0"/>
                <a:t>…</a:t>
              </a:r>
            </a:p>
            <a:p>
              <a:endParaRPr lang="en-US" sz="800" b="1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  <a:p>
              <a:endParaRPr lang="en-US" sz="800" dirty="0" smtClean="0">
                <a:solidFill>
                  <a:srgbClr val="AAD21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92801" y="2166904"/>
              <a:ext cx="330200" cy="382148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2298700" y="1104900"/>
            <a:ext cx="638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</a:t>
            </a:r>
            <a:r>
              <a:rPr lang="en-US" dirty="0" smtClean="0"/>
              <a:t> organize information on a topic.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8510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5691" y="1551502"/>
            <a:ext cx="2105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Salient Aspects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920999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Relevant Sentences</a:t>
            </a:r>
            <a:endParaRPr lang="en-US" sz="1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37471" y="2238215"/>
            <a:ext cx="1611590" cy="1219897"/>
            <a:chOff x="145217" y="1598305"/>
            <a:chExt cx="2855412" cy="241495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1024" y="1598305"/>
              <a:ext cx="779605" cy="11702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217" y="1598305"/>
              <a:ext cx="983591" cy="7257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3926" y="1598305"/>
              <a:ext cx="652860" cy="13353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17" y="3124365"/>
              <a:ext cx="1700610" cy="88889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90387" y="3022655"/>
              <a:ext cx="710242" cy="99060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2874835" y="2136884"/>
            <a:ext cx="2827465" cy="138499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/>
              <a:t>Shatner </a:t>
            </a:r>
            <a:r>
              <a:rPr lang="en-US" sz="1200" b="1" dirty="0" smtClean="0"/>
              <a:t>acted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His </a:t>
            </a:r>
            <a:r>
              <a:rPr lang="en-US" sz="1200" b="1" dirty="0" smtClean="0"/>
              <a:t>book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Shatner released </a:t>
            </a:r>
            <a:r>
              <a:rPr lang="en-US" sz="1200" b="1" dirty="0" smtClean="0"/>
              <a:t>albums</a:t>
            </a:r>
            <a:r>
              <a:rPr lang="en-US" sz="1200" dirty="0" smtClean="0"/>
              <a:t> …</a:t>
            </a:r>
          </a:p>
          <a:p>
            <a:r>
              <a:rPr lang="en-US" sz="1200" dirty="0" smtClean="0"/>
              <a:t>As the negotiator in </a:t>
            </a:r>
            <a:r>
              <a:rPr lang="en-US" sz="1200" b="1" dirty="0"/>
              <a:t>P</a:t>
            </a:r>
            <a:r>
              <a:rPr lang="en-US" sz="1200" b="1" dirty="0" smtClean="0"/>
              <a:t>riceline</a:t>
            </a:r>
            <a:r>
              <a:rPr lang="en-US" sz="1200" dirty="0" smtClean="0"/>
              <a:t> ads..</a:t>
            </a:r>
          </a:p>
          <a:p>
            <a:r>
              <a:rPr lang="en-US" sz="1200" dirty="0" err="1" smtClean="0"/>
              <a:t>Nerine</a:t>
            </a:r>
            <a:r>
              <a:rPr lang="en-US" sz="1200" dirty="0" smtClean="0"/>
              <a:t>, his </a:t>
            </a:r>
            <a:r>
              <a:rPr lang="en-US" sz="1200" b="1" dirty="0" smtClean="0"/>
              <a:t>wife</a:t>
            </a:r>
            <a:r>
              <a:rPr lang="en-US" sz="1200" dirty="0" smtClean="0"/>
              <a:t> drowned in ….</a:t>
            </a:r>
          </a:p>
          <a:p>
            <a:r>
              <a:rPr lang="en-US" sz="1200" dirty="0" smtClean="0"/>
              <a:t>Shatner was </a:t>
            </a:r>
            <a:r>
              <a:rPr lang="en-US" sz="1200" b="1" dirty="0" smtClean="0"/>
              <a:t>born</a:t>
            </a:r>
            <a:r>
              <a:rPr lang="en-US" sz="1200" dirty="0" smtClean="0"/>
              <a:t> in …</a:t>
            </a:r>
          </a:p>
          <a:p>
            <a:r>
              <a:rPr lang="en-US" sz="1200" dirty="0" smtClean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535" y="1944627"/>
            <a:ext cx="2339371" cy="173872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1925261" y="2705100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Right Arrow 22"/>
          <p:cNvSpPr/>
          <p:nvPr/>
        </p:nvSpPr>
        <p:spPr>
          <a:xfrm>
            <a:off x="5786061" y="2705099"/>
            <a:ext cx="843339" cy="207681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667500" y="1551502"/>
            <a:ext cx="2844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Organize Sentences</a:t>
            </a:r>
            <a:endParaRPr lang="en-US" sz="1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5801" y="4232176"/>
            <a:ext cx="62642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Challenges:</a:t>
            </a:r>
          </a:p>
          <a:p>
            <a:endParaRPr lang="en-US" dirty="0" smtClean="0"/>
          </a:p>
          <a:p>
            <a:r>
              <a:rPr lang="en-US" dirty="0" smtClean="0"/>
              <a:t>	1) What are the key pieces of information to show?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	2) How to find the information?</a:t>
            </a:r>
          </a:p>
          <a:p>
            <a:endParaRPr lang="en-US" dirty="0" smtClean="0"/>
          </a:p>
          <a:p>
            <a:r>
              <a:rPr lang="en-US" dirty="0" smtClean="0"/>
              <a:t>	3) How to organize the information?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8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Query-log based aspect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endParaRPr lang="en-US" dirty="0" smtClean="0"/>
          </a:p>
          <a:p>
            <a:pPr marL="822960" lvl="3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1007120"/>
            <a:ext cx="8839200" cy="2044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69571" y="3583529"/>
            <a:ext cx="6640286" cy="1754327"/>
          </a:xfrm>
          <a:prstGeom prst="rect">
            <a:avLst/>
          </a:prstGeom>
          <a:solidFill>
            <a:srgbClr val="AAD211"/>
          </a:solidFill>
          <a:ln>
            <a:solidFill>
              <a:srgbClr val="AAD21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Query logs aggregate information needs about entities</a:t>
            </a:r>
          </a:p>
          <a:p>
            <a:r>
              <a:rPr lang="en-US" dirty="0"/>
              <a:t>	</a:t>
            </a:r>
            <a:r>
              <a:rPr lang="en-US" dirty="0" smtClean="0"/>
              <a:t>Billions of search queries per day!</a:t>
            </a:r>
          </a:p>
          <a:p>
            <a:endParaRPr lang="en-US" dirty="0"/>
          </a:p>
          <a:p>
            <a:r>
              <a:rPr lang="en-US" dirty="0" smtClean="0"/>
              <a:t>Temporally sensitive</a:t>
            </a:r>
          </a:p>
          <a:p>
            <a:endParaRPr lang="en-US" dirty="0"/>
          </a:p>
          <a:p>
            <a:r>
              <a:rPr lang="en-US" dirty="0" smtClean="0"/>
              <a:t>Complementary to information in Wikipedia</a:t>
            </a:r>
          </a:p>
        </p:txBody>
      </p:sp>
    </p:spTree>
    <p:extLst>
      <p:ext uri="{BB962C8B-B14F-4D97-AF65-F5344CB8AC3E}">
        <p14:creationId xmlns:p14="http://schemas.microsoft.com/office/powerpoint/2010/main" val="188730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Models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199" y="1219200"/>
            <a:ext cx="8686801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b="1"/>
            </a:lvl1pPr>
            <a:lvl2pPr indent="-182880" defTabSz="914400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/>
            </a:lvl2pPr>
            <a:lvl3pPr marL="731520" indent="-182880" defTabSz="914400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/>
            </a:lvl3pPr>
            <a:lvl4pPr marL="10058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/>
            </a:lvl4pPr>
            <a:lvl5pPr marL="1188720" indent="-137160" defTabSz="914400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/>
            </a:lvl5pPr>
            <a:lvl6pPr marL="137160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6pPr>
            <a:lvl7pPr marL="155448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7pPr>
            <a:lvl8pPr marL="173736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8pPr>
            <a:lvl9pPr marL="1920240" indent="-182880" defTabSz="9144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/>
            </a:lvl9pPr>
          </a:lstStyle>
          <a:p>
            <a:r>
              <a:rPr lang="en-US" b="0" dirty="0" smtClean="0"/>
              <a:t>Specific – Direct queries</a:t>
            </a:r>
          </a:p>
          <a:p>
            <a:pPr lvl="1"/>
            <a:r>
              <a:rPr lang="en-US" dirty="0" smtClean="0"/>
              <a:t>movie name, award, book…</a:t>
            </a:r>
          </a:p>
          <a:p>
            <a:pPr lvl="2"/>
            <a:endParaRPr lang="en-US" dirty="0"/>
          </a:p>
          <a:p>
            <a:r>
              <a:rPr lang="en-US" b="0" dirty="0" smtClean="0"/>
              <a:t>Related</a:t>
            </a:r>
            <a:r>
              <a:rPr lang="en-US" dirty="0" smtClean="0"/>
              <a:t> – </a:t>
            </a:r>
            <a:r>
              <a:rPr lang="en-US" b="0" dirty="0" smtClean="0"/>
              <a:t>Similar entities</a:t>
            </a:r>
            <a:endParaRPr lang="en-US" dirty="0" smtClean="0"/>
          </a:p>
          <a:p>
            <a:pPr lvl="1"/>
            <a:r>
              <a:rPr lang="en-US" dirty="0" smtClean="0"/>
              <a:t>movies</a:t>
            </a:r>
            <a:r>
              <a:rPr lang="en-US" dirty="0"/>
              <a:t>, music, albums…</a:t>
            </a:r>
          </a:p>
          <a:p>
            <a:pPr lvl="1"/>
            <a:r>
              <a:rPr lang="en-US" dirty="0"/>
              <a:t>senator, congressman,…</a:t>
            </a:r>
          </a:p>
          <a:p>
            <a:pPr lvl="2"/>
            <a:endParaRPr lang="en-US" dirty="0"/>
          </a:p>
          <a:p>
            <a:r>
              <a:rPr lang="en-US" b="0" dirty="0" smtClean="0"/>
              <a:t>General – For all entities.</a:t>
            </a:r>
          </a:p>
          <a:p>
            <a:pPr lvl="1"/>
            <a:r>
              <a:rPr lang="en-US" dirty="0" smtClean="0"/>
              <a:t>spouse</a:t>
            </a:r>
            <a:r>
              <a:rPr lang="en-US" dirty="0"/>
              <a:t>, </a:t>
            </a:r>
            <a:r>
              <a:rPr lang="en-US" dirty="0" smtClean="0"/>
              <a:t>other relationships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height, age, weight,…</a:t>
            </a:r>
          </a:p>
        </p:txBody>
      </p:sp>
    </p:spTree>
    <p:extLst>
      <p:ext uri="{BB962C8B-B14F-4D97-AF65-F5344CB8AC3E}">
        <p14:creationId xmlns:p14="http://schemas.microsoft.com/office/powerpoint/2010/main" val="39818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 Aspects</a:t>
            </a:r>
            <a:endParaRPr lang="en-US" dirty="0"/>
          </a:p>
        </p:txBody>
      </p:sp>
      <p:sp>
        <p:nvSpPr>
          <p:cNvPr id="4" name="Double Bracket 3"/>
          <p:cNvSpPr/>
          <p:nvPr/>
        </p:nvSpPr>
        <p:spPr>
          <a:xfrm>
            <a:off x="1028700" y="1816100"/>
            <a:ext cx="1803400" cy="35941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William Shatner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Star Trek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Priceline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</a:t>
            </a:r>
            <a:r>
              <a:rPr lang="en-US" sz="1200" b="1" dirty="0" smtClean="0"/>
              <a:t>wife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William Shatner  </a:t>
            </a:r>
            <a:r>
              <a:rPr lang="en-US" sz="1200" b="1" dirty="0" smtClean="0"/>
              <a:t>albums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5" name="Double Bracket 4"/>
          <p:cNvSpPr/>
          <p:nvPr/>
        </p:nvSpPr>
        <p:spPr>
          <a:xfrm>
            <a:off x="4512733" y="2572142"/>
            <a:ext cx="1219200" cy="16764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 smtClean="0"/>
          </a:p>
          <a:p>
            <a:pPr algn="ctr"/>
            <a:endParaRPr lang="en-US" sz="1200" dirty="0" smtClean="0"/>
          </a:p>
          <a:p>
            <a:pPr algn="ctr"/>
            <a:r>
              <a:rPr lang="en-US" sz="1200" dirty="0" smtClean="0"/>
              <a:t>Star Trek</a:t>
            </a:r>
          </a:p>
          <a:p>
            <a:pPr algn="ctr"/>
            <a:r>
              <a:rPr lang="en-US" sz="1200" dirty="0" smtClean="0"/>
              <a:t>Priceline</a:t>
            </a:r>
          </a:p>
          <a:p>
            <a:pPr algn="ctr"/>
            <a:r>
              <a:rPr lang="en-US" sz="1200" dirty="0"/>
              <a:t>W</a:t>
            </a:r>
            <a:r>
              <a:rPr lang="en-US" sz="1200" dirty="0" smtClean="0"/>
              <a:t>ife</a:t>
            </a:r>
          </a:p>
          <a:p>
            <a:pPr algn="ctr"/>
            <a:r>
              <a:rPr lang="en-US" sz="1200" dirty="0" smtClean="0"/>
              <a:t>Albums</a:t>
            </a:r>
            <a:endParaRPr lang="en-US" dirty="0"/>
          </a:p>
          <a:p>
            <a:pPr algn="ctr"/>
            <a:r>
              <a:rPr lang="en-US" sz="1200" dirty="0" smtClean="0"/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49133" y="2131999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spects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4133" y="1369430"/>
            <a:ext cx="3031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Query Logs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3335870" y="3410342"/>
            <a:ext cx="728134" cy="199999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92800" y="3175000"/>
            <a:ext cx="312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Frequently queried aspects.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5090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Aspect Model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0049" y="1236134"/>
            <a:ext cx="8144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Aspects that are often queried for entities related to the query entity.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25400" y="2206697"/>
            <a:ext cx="9897531" cy="3817092"/>
            <a:chOff x="25400" y="1882799"/>
            <a:chExt cx="9897531" cy="3817092"/>
          </a:xfrm>
        </p:grpSpPr>
        <p:sp>
          <p:nvSpPr>
            <p:cNvPr id="4" name="TextBox 3"/>
            <p:cNvSpPr txBox="1"/>
            <p:nvPr/>
          </p:nvSpPr>
          <p:spPr>
            <a:xfrm>
              <a:off x="50800" y="3646839"/>
              <a:ext cx="2235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Johnny Depp</a:t>
              </a:r>
              <a:endParaRPr lang="en-US" sz="1400" dirty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5155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55333" y="3416515"/>
              <a:ext cx="1371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John Cusack</a:t>
              </a: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Scott Glen</a:t>
              </a:r>
            </a:p>
            <a:p>
              <a:r>
                <a:rPr lang="en-US" sz="1400" dirty="0" smtClean="0"/>
                <a:t>…</a:t>
              </a:r>
              <a:endParaRPr lang="en-US" sz="1400" dirty="0"/>
            </a:p>
          </p:txBody>
        </p:sp>
        <p:sp>
          <p:nvSpPr>
            <p:cNvPr id="9" name="Double Bracket 8"/>
            <p:cNvSpPr/>
            <p:nvPr/>
          </p:nvSpPr>
          <p:spPr>
            <a:xfrm>
              <a:off x="4834481" y="2252131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0" name="Double Bracket 9"/>
            <p:cNvSpPr/>
            <p:nvPr/>
          </p:nvSpPr>
          <p:spPr>
            <a:xfrm>
              <a:off x="4834481" y="336927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1" name="Double Bracket 10"/>
            <p:cNvSpPr/>
            <p:nvPr/>
          </p:nvSpPr>
          <p:spPr>
            <a:xfrm>
              <a:off x="4834481" y="4789502"/>
              <a:ext cx="879021" cy="91038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12" name="Double Bracket 11"/>
            <p:cNvSpPr/>
            <p:nvPr/>
          </p:nvSpPr>
          <p:spPr>
            <a:xfrm>
              <a:off x="7260170" y="2631538"/>
              <a:ext cx="1318532" cy="2397659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 anchorCtr="0"/>
            <a:lstStyle/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actor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film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movie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wife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r>
                <a:rPr lang="en-US" sz="1400" dirty="0" smtClean="0">
                  <a:latin typeface="Arial Narrow" pitchFamily="34" charset="0"/>
                </a:rPr>
                <a:t>…</a:t>
              </a: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  <a:p>
              <a:pPr algn="ctr"/>
              <a:endParaRPr lang="en-US" sz="1400" dirty="0" smtClean="0">
                <a:latin typeface="Arial Narrow" pitchFamily="34" charset="0"/>
              </a:endParaRPr>
            </a:p>
          </p:txBody>
        </p:sp>
        <p:sp>
          <p:nvSpPr>
            <p:cNvPr id="29" name="Right Arrow 28"/>
            <p:cNvSpPr/>
            <p:nvPr/>
          </p:nvSpPr>
          <p:spPr>
            <a:xfrm>
              <a:off x="3699937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37677" y="4419605"/>
              <a:ext cx="879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33" name="Right Arrow 32"/>
            <p:cNvSpPr/>
            <p:nvPr/>
          </p:nvSpPr>
          <p:spPr>
            <a:xfrm>
              <a:off x="6239933" y="3723045"/>
              <a:ext cx="728134" cy="199999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55802" y="1898920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Related Entities</a:t>
              </a:r>
              <a:endParaRPr lang="en-US" sz="14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57128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Specific Aspect Models</a:t>
              </a:r>
              <a:endParaRPr lang="en-US" sz="14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30997" y="1882799"/>
              <a:ext cx="31919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Related Aspect Model</a:t>
              </a:r>
              <a:endParaRPr lang="en-US" sz="14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400" y="1893555"/>
              <a:ext cx="2260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Query Entity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6017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Related Entities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2400" y="2503964"/>
            <a:ext cx="6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 is similar to Q if Aspects(E) is similar to Aspects(Q)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2400" y="3767435"/>
            <a:ext cx="5422900" cy="646331"/>
          </a:xfrm>
          <a:prstGeom prst="rect">
            <a:avLst/>
          </a:prstGeom>
          <a:solidFill>
            <a:srgbClr val="E29956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Computing similarity for all entities </a:t>
            </a:r>
            <a:r>
              <a:rPr lang="en-US" dirty="0"/>
              <a:t>is expensive.</a:t>
            </a:r>
          </a:p>
          <a:p>
            <a:r>
              <a:rPr lang="en-US" dirty="0"/>
              <a:t>	Billions of searches happen per day!</a:t>
            </a:r>
          </a:p>
        </p:txBody>
      </p:sp>
    </p:spTree>
    <p:extLst>
      <p:ext uri="{BB962C8B-B14F-4D97-AF65-F5344CB8AC3E}">
        <p14:creationId xmlns:p14="http://schemas.microsoft.com/office/powerpoint/2010/main" val="41825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Finding Related Entities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104471" y="1195246"/>
            <a:ext cx="5990908" cy="2826508"/>
            <a:chOff x="2137058" y="979346"/>
            <a:chExt cx="5990908" cy="2826508"/>
          </a:xfrm>
        </p:grpSpPr>
        <p:sp>
          <p:nvSpPr>
            <p:cNvPr id="44" name="TextBox 43"/>
            <p:cNvSpPr txBox="1"/>
            <p:nvPr/>
          </p:nvSpPr>
          <p:spPr>
            <a:xfrm>
              <a:off x="2174595" y="1003735"/>
              <a:ext cx="18270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Search Sessions</a:t>
              </a:r>
              <a:endParaRPr lang="en-US" sz="1600" b="1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4221320" y="2368336"/>
              <a:ext cx="929217" cy="0"/>
            </a:xfrm>
            <a:prstGeom prst="straightConnector1">
              <a:avLst/>
            </a:prstGeom>
            <a:ln>
              <a:solidFill>
                <a:schemeClr val="accent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283935" y="1582612"/>
              <a:ext cx="284403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Pirates of the Caribbean</a:t>
              </a:r>
            </a:p>
            <a:p>
              <a:r>
                <a:rPr lang="en-US" sz="1400" dirty="0" smtClean="0"/>
                <a:t>Nicolas Cage</a:t>
              </a:r>
            </a:p>
            <a:p>
              <a:r>
                <a:rPr lang="en-US" sz="1400" b="1" strike="sngStrike" dirty="0" smtClean="0">
                  <a:solidFill>
                    <a:srgbClr val="FF6600"/>
                  </a:solidFill>
                </a:rPr>
                <a:t>Google</a:t>
              </a:r>
            </a:p>
            <a:p>
              <a:r>
                <a:rPr lang="en-US" sz="1400" dirty="0" smtClean="0"/>
                <a:t>John Cusack</a:t>
              </a:r>
            </a:p>
            <a:p>
              <a:r>
                <a:rPr lang="en-US" sz="1400" b="1" strike="sngStrike" dirty="0" err="1" smtClean="0">
                  <a:solidFill>
                    <a:srgbClr val="FF6600"/>
                  </a:solidFill>
                </a:rPr>
                <a:t>Walmart</a:t>
              </a:r>
              <a:endParaRPr lang="en-US" sz="1400" b="1" strike="sngStrike" dirty="0" smtClean="0">
                <a:solidFill>
                  <a:srgbClr val="FF6600"/>
                </a:solidFill>
              </a:endParaRPr>
            </a:p>
            <a:p>
              <a:r>
                <a:rPr lang="en-US" sz="1400" dirty="0" smtClean="0"/>
                <a:t>Joe </a:t>
              </a:r>
              <a:r>
                <a:rPr lang="en-US" sz="1400" dirty="0" err="1" smtClean="0"/>
                <a:t>Pesci</a:t>
              </a:r>
              <a:endParaRPr lang="en-US" sz="1400" dirty="0" smtClean="0"/>
            </a:p>
            <a:p>
              <a:r>
                <a:rPr lang="en-US" sz="1400" dirty="0" smtClean="0"/>
                <a:t>….</a:t>
              </a:r>
              <a:endParaRPr lang="en-US" sz="14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137058" y="1481989"/>
              <a:ext cx="2403566" cy="2323865"/>
              <a:chOff x="2137058" y="1342289"/>
              <a:chExt cx="2403566" cy="2323865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2390495" y="1357830"/>
                <a:ext cx="2150129" cy="23083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Johnny Depp</a:t>
                </a:r>
              </a:p>
              <a:p>
                <a:r>
                  <a:rPr lang="en-US" sz="1200" dirty="0" smtClean="0"/>
                  <a:t>Pirates </a:t>
                </a:r>
                <a:r>
                  <a:rPr lang="en-US" sz="1200" dirty="0"/>
                  <a:t>of the Caribbean</a:t>
                </a:r>
              </a:p>
              <a:p>
                <a:endParaRPr lang="en-US" sz="1200" dirty="0" smtClean="0">
                  <a:solidFill>
                    <a:schemeClr val="accent1"/>
                  </a:solidFill>
                </a:endParaRPr>
              </a:p>
              <a:p>
                <a:r>
                  <a:rPr lang="en-US" sz="1200" b="1" dirty="0"/>
                  <a:t>Johnny </a:t>
                </a:r>
                <a:r>
                  <a:rPr lang="en-US" sz="1200" b="1" dirty="0" smtClean="0"/>
                  <a:t>Depp</a:t>
                </a:r>
                <a:endParaRPr lang="en-US" sz="1200" b="1" dirty="0">
                  <a:solidFill>
                    <a:schemeClr val="accent1"/>
                  </a:solidFill>
                </a:endParaRPr>
              </a:p>
              <a:p>
                <a:r>
                  <a:rPr lang="en-US" sz="1200" dirty="0" smtClean="0">
                    <a:solidFill>
                      <a:srgbClr val="292934"/>
                    </a:solidFill>
                  </a:rPr>
                  <a:t>Nicolas </a:t>
                </a:r>
                <a:r>
                  <a:rPr lang="en-US" sz="1200" dirty="0">
                    <a:solidFill>
                      <a:srgbClr val="292934"/>
                    </a:solidFill>
                  </a:rPr>
                  <a:t>Cage</a:t>
                </a:r>
              </a:p>
              <a:p>
                <a:r>
                  <a:rPr lang="en-US" sz="1200" dirty="0"/>
                  <a:t>Google</a:t>
                </a:r>
              </a:p>
              <a:p>
                <a:r>
                  <a:rPr lang="en-US" sz="1200" dirty="0"/>
                  <a:t>John Cusack</a:t>
                </a:r>
              </a:p>
              <a:p>
                <a:endParaRPr lang="en-US" sz="1200" dirty="0" smtClean="0"/>
              </a:p>
              <a:p>
                <a:r>
                  <a:rPr lang="en-US" sz="1200" dirty="0" err="1" smtClean="0"/>
                  <a:t>Walmart</a:t>
                </a:r>
                <a:endParaRPr lang="en-US" sz="1200" dirty="0"/>
              </a:p>
              <a:p>
                <a:r>
                  <a:rPr lang="en-US" sz="1200" dirty="0"/>
                  <a:t>Joe </a:t>
                </a:r>
                <a:r>
                  <a:rPr lang="en-US" sz="1200" dirty="0" err="1"/>
                  <a:t>Pesci</a:t>
                </a:r>
                <a:endParaRPr lang="en-US" sz="1200" dirty="0"/>
              </a:p>
              <a:p>
                <a:r>
                  <a:rPr lang="en-US" sz="1200" b="1" dirty="0"/>
                  <a:t>Johnny Depp</a:t>
                </a:r>
                <a:r>
                  <a:rPr lang="en-US" sz="1200" dirty="0"/>
                  <a:t> birthday</a:t>
                </a:r>
              </a:p>
              <a:p>
                <a:endParaRPr lang="en-US" sz="1200" dirty="0"/>
              </a:p>
            </p:txBody>
          </p:sp>
          <p:sp>
            <p:nvSpPr>
              <p:cNvPr id="60" name="Left Brace 59"/>
              <p:cNvSpPr/>
              <p:nvPr/>
            </p:nvSpPr>
            <p:spPr>
              <a:xfrm>
                <a:off x="2137058" y="1342289"/>
                <a:ext cx="267567" cy="597970"/>
              </a:xfrm>
              <a:prstGeom prst="leftBrace">
                <a:avLst/>
              </a:prstGeom>
              <a:ln>
                <a:solidFill>
                  <a:schemeClr val="accent3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Left Brace 71"/>
              <p:cNvSpPr/>
              <p:nvPr/>
            </p:nvSpPr>
            <p:spPr>
              <a:xfrm>
                <a:off x="2151874" y="1996344"/>
                <a:ext cx="267567" cy="871020"/>
              </a:xfrm>
              <a:prstGeom prst="leftBrace">
                <a:avLst/>
              </a:prstGeom>
              <a:ln>
                <a:solidFill>
                  <a:schemeClr val="accent3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Left Brace 72"/>
              <p:cNvSpPr/>
              <p:nvPr/>
            </p:nvSpPr>
            <p:spPr>
              <a:xfrm>
                <a:off x="2151874" y="2918164"/>
                <a:ext cx="252751" cy="698495"/>
              </a:xfrm>
              <a:prstGeom prst="leftBrace">
                <a:avLst/>
              </a:prstGeom>
              <a:ln>
                <a:solidFill>
                  <a:schemeClr val="accent3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5086733" y="979346"/>
              <a:ext cx="26777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Candidate Related Topics</a:t>
              </a:r>
              <a:endParaRPr lang="en-US" sz="1600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81767" y="4133933"/>
            <a:ext cx="5436316" cy="2608356"/>
            <a:chOff x="2071884" y="3956133"/>
            <a:chExt cx="5436316" cy="2608356"/>
          </a:xfrm>
        </p:grpSpPr>
        <p:sp>
          <p:nvSpPr>
            <p:cNvPr id="16" name="TextBox 15"/>
            <p:cNvSpPr txBox="1"/>
            <p:nvPr/>
          </p:nvSpPr>
          <p:spPr>
            <a:xfrm>
              <a:off x="5086733" y="3956133"/>
              <a:ext cx="2421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Top</a:t>
              </a:r>
              <a:r>
                <a:rPr lang="en-US" sz="1600" b="1" dirty="0"/>
                <a:t> </a:t>
              </a:r>
              <a:r>
                <a:rPr lang="en-US" sz="1600" b="1" dirty="0" smtClean="0"/>
                <a:t>Related Entities</a:t>
              </a:r>
              <a:endParaRPr lang="en-US" sz="1600" b="1" dirty="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174595" y="4507089"/>
              <a:ext cx="4578911" cy="2057400"/>
              <a:chOff x="1348609" y="4507089"/>
              <a:chExt cx="4578911" cy="2057400"/>
            </a:xfrm>
          </p:grpSpPr>
          <p:sp>
            <p:nvSpPr>
              <p:cNvPr id="15" name="Double Bracket 14"/>
              <p:cNvSpPr/>
              <p:nvPr/>
            </p:nvSpPr>
            <p:spPr>
              <a:xfrm>
                <a:off x="4457949" y="4560010"/>
                <a:ext cx="1469571" cy="1905000"/>
              </a:xfrm>
              <a:prstGeom prst="bracketPair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John Cusack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Joe </a:t>
                </a:r>
                <a:r>
                  <a:rPr lang="en-US" sz="1200" dirty="0" err="1" smtClean="0">
                    <a:latin typeface="Arial Narrow" pitchFamily="34" charset="0"/>
                  </a:rPr>
                  <a:t>Pesci</a:t>
                </a:r>
                <a:endParaRPr lang="en-US" sz="1200" dirty="0" smtClean="0">
                  <a:latin typeface="Arial Narrow" pitchFamily="34" charset="0"/>
                </a:endParaRP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Denzel Washington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Scott Glen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Nicolas Cage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r>
                  <a:rPr lang="en-US" sz="1200" dirty="0" smtClean="0">
                    <a:latin typeface="Arial Narrow" pitchFamily="34" charset="0"/>
                  </a:rPr>
                  <a:t>…</a:t>
                </a: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  <a:p>
                <a:pPr algn="ctr"/>
                <a:endParaRPr lang="en-US" sz="1400" dirty="0" smtClean="0">
                  <a:latin typeface="Arial Narrow" pitchFamily="34" charset="0"/>
                </a:endParaRPr>
              </a:p>
            </p:txBody>
          </p:sp>
          <p:cxnSp>
            <p:nvCxnSpPr>
              <p:cNvPr id="27" name="Straight Arrow Connector 26"/>
              <p:cNvCxnSpPr>
                <a:stCxn id="83" idx="3"/>
                <a:endCxn id="15" idx="1"/>
              </p:cNvCxnSpPr>
              <p:nvPr/>
            </p:nvCxnSpPr>
            <p:spPr>
              <a:xfrm>
                <a:off x="3406009" y="5497689"/>
                <a:ext cx="1051940" cy="1482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/>
              <p:cNvGrpSpPr/>
              <p:nvPr/>
            </p:nvGrpSpPr>
            <p:grpSpPr>
              <a:xfrm>
                <a:off x="1348609" y="4507089"/>
                <a:ext cx="2057400" cy="2057400"/>
                <a:chOff x="3966121" y="3403284"/>
                <a:chExt cx="2057400" cy="2057400"/>
              </a:xfrm>
            </p:grpSpPr>
            <p:sp>
              <p:nvSpPr>
                <p:cNvPr id="83" name="Flowchart: Decision 82"/>
                <p:cNvSpPr/>
                <p:nvPr/>
              </p:nvSpPr>
              <p:spPr>
                <a:xfrm>
                  <a:off x="5642521" y="4241484"/>
                  <a:ext cx="381000" cy="304800"/>
                </a:xfrm>
                <a:prstGeom prst="flowChartDecisi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=</a:t>
                  </a:r>
                  <a:endParaRPr lang="en-US" dirty="0"/>
                </a:p>
              </p:txBody>
            </p:sp>
            <p:grpSp>
              <p:nvGrpSpPr>
                <p:cNvPr id="25" name="Group 24"/>
                <p:cNvGrpSpPr/>
                <p:nvPr/>
              </p:nvGrpSpPr>
              <p:grpSpPr>
                <a:xfrm>
                  <a:off x="3966121" y="3403284"/>
                  <a:ext cx="1866900" cy="2057400"/>
                  <a:chOff x="3966121" y="3403284"/>
                  <a:chExt cx="1866900" cy="2057400"/>
                </a:xfrm>
              </p:grpSpPr>
              <p:sp>
                <p:nvSpPr>
                  <p:cNvPr id="5" name="Double Bracket 4"/>
                  <p:cNvSpPr/>
                  <p:nvPr/>
                </p:nvSpPr>
                <p:spPr>
                  <a:xfrm>
                    <a:off x="3966121" y="4470084"/>
                    <a:ext cx="1524000" cy="990600"/>
                  </a:xfrm>
                  <a:prstGeom prst="bracketPair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Johnny </a:t>
                    </a:r>
                    <a:r>
                      <a:rPr lang="en-US" sz="1200" dirty="0" err="1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Depp</a:t>
                    </a:r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actor</a:t>
                    </a: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Johnny </a:t>
                    </a:r>
                    <a:r>
                      <a:rPr lang="en-US" sz="1200" dirty="0" err="1" smtClean="0">
                        <a:latin typeface="Arial Narrow" pitchFamily="34" charset="0"/>
                      </a:rPr>
                      <a:t>Depp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 </a:t>
                    </a:r>
                    <a:r>
                      <a:rPr lang="en-US" sz="1200" dirty="0" err="1" smtClean="0">
                        <a:latin typeface="Arial Narrow" pitchFamily="34" charset="0"/>
                      </a:rPr>
                      <a:t>pics</a:t>
                    </a:r>
                    <a:endParaRPr lang="en-US" sz="1200" dirty="0" smtClean="0">
                      <a:latin typeface="Arial Narrow" pitchFamily="34" charset="0"/>
                    </a:endParaRP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Johnny </a:t>
                    </a:r>
                    <a:r>
                      <a:rPr lang="en-US" sz="1200" dirty="0" err="1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Depp</a:t>
                    </a:r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movies</a:t>
                    </a: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…</a:t>
                    </a:r>
                  </a:p>
                  <a:p>
                    <a:pPr algn="ctr"/>
                    <a:endParaRPr lang="en-US" sz="1400" dirty="0" smtClean="0">
                      <a:latin typeface="Arial Narrow" pitchFamily="34" charset="0"/>
                    </a:endParaRPr>
                  </a:p>
                  <a:p>
                    <a:pPr algn="ctr"/>
                    <a:endParaRPr lang="en-US" sz="1400" dirty="0" smtClean="0">
                      <a:latin typeface="Arial Narrow" pitchFamily="34" charset="0"/>
                    </a:endParaRPr>
                  </a:p>
                  <a:p>
                    <a:pPr algn="ctr"/>
                    <a:endParaRPr lang="en-US" sz="1400" dirty="0" smtClean="0">
                      <a:latin typeface="Arial Narrow" pitchFamily="34" charset="0"/>
                    </a:endParaRPr>
                  </a:p>
                </p:txBody>
              </p:sp>
              <p:sp>
                <p:nvSpPr>
                  <p:cNvPr id="56" name="Double Bracket 55"/>
                  <p:cNvSpPr/>
                  <p:nvPr/>
                </p:nvSpPr>
                <p:spPr>
                  <a:xfrm>
                    <a:off x="3966121" y="3403284"/>
                    <a:ext cx="1524000" cy="990600"/>
                  </a:xfrm>
                  <a:prstGeom prst="bracketPair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t" anchorCtr="0"/>
                  <a:lstStyle/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Nicolas Cage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movies</a:t>
                    </a: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Nicholas Cage </a:t>
                    </a:r>
                    <a:r>
                      <a:rPr lang="en-US" sz="1200" dirty="0" err="1" smtClean="0">
                        <a:latin typeface="Arial Narrow" pitchFamily="34" charset="0"/>
                      </a:rPr>
                      <a:t>pics</a:t>
                    </a:r>
                    <a:endParaRPr lang="en-US" sz="1200" dirty="0" smtClean="0">
                      <a:latin typeface="Arial Narrow" pitchFamily="34" charset="0"/>
                    </a:endParaRPr>
                  </a:p>
                  <a:p>
                    <a:pPr algn="ctr"/>
                    <a:r>
                      <a:rPr lang="en-US" sz="1200" dirty="0" smtClean="0">
                        <a:latin typeface="Arial Narrow" pitchFamily="34" charset="0"/>
                      </a:rPr>
                      <a:t>…</a:t>
                    </a:r>
                  </a:p>
                  <a:p>
                    <a:pPr algn="ctr"/>
                    <a:r>
                      <a:rPr lang="en-US" sz="1200" dirty="0" smtClean="0">
                        <a:solidFill>
                          <a:schemeClr val="tx2"/>
                        </a:solidFill>
                        <a:latin typeface="Arial Narrow" pitchFamily="34" charset="0"/>
                      </a:rPr>
                      <a:t>Nicolas Cage </a:t>
                    </a:r>
                    <a:r>
                      <a:rPr lang="en-US" sz="1200" dirty="0" smtClean="0">
                        <a:latin typeface="Arial Narrow" pitchFamily="34" charset="0"/>
                      </a:rPr>
                      <a:t>actor</a:t>
                    </a:r>
                  </a:p>
                  <a:p>
                    <a:pPr algn="ctr"/>
                    <a:r>
                      <a:rPr lang="en-US" sz="1400" dirty="0" smtClean="0">
                        <a:latin typeface="Arial Narrow" pitchFamily="34" charset="0"/>
                      </a:rPr>
                      <a:t>…</a:t>
                    </a:r>
                  </a:p>
                </p:txBody>
              </p:sp>
              <p:cxnSp>
                <p:nvCxnSpPr>
                  <p:cNvPr id="68" name="Elbow Connector 67"/>
                  <p:cNvCxnSpPr>
                    <a:stCxn id="56" idx="3"/>
                    <a:endCxn id="83" idx="0"/>
                  </p:cNvCxnSpPr>
                  <p:nvPr/>
                </p:nvCxnSpPr>
                <p:spPr>
                  <a:xfrm>
                    <a:off x="5490121" y="3898584"/>
                    <a:ext cx="342900" cy="342900"/>
                  </a:xfrm>
                  <a:prstGeom prst="bentConnector2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hape 80"/>
                  <p:cNvCxnSpPr>
                    <a:stCxn id="5" idx="3"/>
                    <a:endCxn id="83" idx="2"/>
                  </p:cNvCxnSpPr>
                  <p:nvPr/>
                </p:nvCxnSpPr>
                <p:spPr>
                  <a:xfrm flipV="1">
                    <a:off x="5490121" y="4546284"/>
                    <a:ext cx="342900" cy="419100"/>
                  </a:xfrm>
                  <a:prstGeom prst="bentConnector2">
                    <a:avLst/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3" name="TextBox 22"/>
            <p:cNvSpPr txBox="1"/>
            <p:nvPr/>
          </p:nvSpPr>
          <p:spPr>
            <a:xfrm>
              <a:off x="2071884" y="3956133"/>
              <a:ext cx="2518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/>
                <a:t>Aspect model Similarity</a:t>
              </a:r>
              <a:endParaRPr 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1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1200" y="2921000"/>
            <a:ext cx="661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Why should you care about knowledge extraction?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824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and Organizing Sentences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IR techniques</a:t>
            </a:r>
            <a:r>
              <a:rPr lang="en-US" dirty="0" smtClean="0"/>
              <a:t> to retrieve and rank sentences.</a:t>
            </a:r>
          </a:p>
          <a:p>
            <a:pPr lvl="1"/>
            <a:r>
              <a:rPr lang="en-US" dirty="0" smtClean="0"/>
              <a:t>Pseudo-relevance feedback to find typical sentence.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Classifier to remove ungrammatical and mal-formed web sentences.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Word-precedence </a:t>
            </a:r>
            <a:r>
              <a:rPr lang="en-US" dirty="0" smtClean="0"/>
              <a:t>to order sentences </a:t>
            </a:r>
            <a:r>
              <a:rPr lang="en-US" dirty="0" smtClean="0"/>
              <a:t>in a biographical timeline</a:t>
            </a:r>
          </a:p>
          <a:p>
            <a:pPr lvl="1"/>
            <a:r>
              <a:rPr lang="en-US" dirty="0" smtClean="0"/>
              <a:t>Leverage Wikipedia biographies </a:t>
            </a:r>
            <a:r>
              <a:rPr lang="en-US" dirty="0" smtClean="0"/>
              <a:t>to learn word-precedence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04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" lvl="1" indent="0">
              <a:buNone/>
            </a:pPr>
            <a:r>
              <a:rPr lang="en-US" dirty="0" smtClean="0"/>
              <a:t>		Topic Pages vs. Search Results Summarization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938919"/>
              </p:ext>
            </p:extLst>
          </p:nvPr>
        </p:nvGraphicFramePr>
        <p:xfrm>
          <a:off x="1593850" y="1920875"/>
          <a:ext cx="5727700" cy="3752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9"/>
          <p:cNvSpPr/>
          <p:nvPr/>
        </p:nvSpPr>
        <p:spPr>
          <a:xfrm>
            <a:off x="6721158" y="3434725"/>
            <a:ext cx="2123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/>
              <a:t>400 Sentences for 20 Topics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617258" y="6437001"/>
            <a:ext cx="4167427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</a:t>
            </a:r>
            <a:r>
              <a:rPr lang="en-US" dirty="0" smtClean="0"/>
              <a:t>and </a:t>
            </a:r>
            <a:r>
              <a:rPr lang="en-US" dirty="0" err="1" smtClean="0"/>
              <a:t>Cucerzan</a:t>
            </a:r>
            <a:r>
              <a:rPr lang="en-US" dirty="0" smtClean="0"/>
              <a:t>, ICSC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6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594" y="1157153"/>
            <a:ext cx="9144000" cy="4176847"/>
          </a:xfrm>
        </p:spPr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Automatically construct a topic page for entities using query log aspects.</a:t>
            </a:r>
          </a:p>
          <a:p>
            <a:pPr lvl="1"/>
            <a:r>
              <a:rPr lang="en-US" dirty="0" smtClean="0"/>
              <a:t>Knowledge-driven content selection is useful for organizing information.</a:t>
            </a:r>
            <a:endParaRPr lang="en-US" dirty="0"/>
          </a:p>
          <a:p>
            <a:pPr lvl="1"/>
            <a:r>
              <a:rPr lang="en-US" dirty="0" smtClean="0"/>
              <a:t>Query logs provide </a:t>
            </a:r>
            <a:r>
              <a:rPr lang="en-US" dirty="0"/>
              <a:t>useful knowledge about entities.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399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6267" y="2963333"/>
            <a:ext cx="4927600" cy="1490134"/>
          </a:xfrm>
          <a:prstGeom prst="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6538252" y="2868084"/>
            <a:ext cx="2476500" cy="1536700"/>
            <a:chOff x="4724400" y="2489200"/>
            <a:chExt cx="3727707" cy="2171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59784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Generating Coherent Event Schemas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Rel-grams and Event Schemas</a:t>
            </a:r>
          </a:p>
          <a:p>
            <a:r>
              <a:rPr lang="en-US" sz="1400" dirty="0" smtClean="0"/>
              <a:t>[AKBC-WEKEX 2012], [EMNLP 2013]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84870" y="4244040"/>
            <a:ext cx="8629158" cy="2234967"/>
            <a:chOff x="-1236819" y="4457700"/>
            <a:chExt cx="8629158" cy="22349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628336" y="4480595"/>
              <a:ext cx="938048" cy="1600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1138" y="4457700"/>
              <a:ext cx="1669631" cy="16002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1236819" y="6231002"/>
              <a:ext cx="2186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Stephen </a:t>
              </a:r>
              <a:r>
                <a:rPr lang="en-US" sz="1200" dirty="0" err="1" smtClean="0"/>
                <a:t>Soderland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University of Washington</a:t>
              </a:r>
              <a:endParaRPr 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163823" y="6208107"/>
              <a:ext cx="3228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Oren </a:t>
              </a:r>
              <a:r>
                <a:rPr lang="en-US" sz="1200" dirty="0" err="1" smtClean="0"/>
                <a:t>Etzioni</a:t>
              </a:r>
              <a:endParaRPr lang="en-US" sz="1200" dirty="0" smtClean="0"/>
            </a:p>
            <a:p>
              <a:pPr algn="ctr"/>
              <a:r>
                <a:rPr lang="en-US" sz="1200" dirty="0" smtClean="0"/>
                <a:t>Allen Institute for Artificial Intelligence</a:t>
              </a:r>
              <a:endParaRPr lang="en-US" sz="12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1966" y="4469570"/>
              <a:ext cx="1275437" cy="1600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2131" y="6207259"/>
              <a:ext cx="32759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Mausam</a:t>
              </a:r>
            </a:p>
            <a:p>
              <a:pPr algn="ctr"/>
              <a:r>
                <a:rPr lang="en-US" sz="1200" dirty="0" smtClean="0"/>
                <a:t>Indian Institute of Technology Delhi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336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players </a:t>
            </a:r>
            <a:r>
              <a:rPr lang="en-US" sz="2000" dirty="0"/>
              <a:t>suspended for drug </a:t>
            </a:r>
            <a:r>
              <a:rPr lang="en-US" sz="2000" dirty="0" smtClean="0"/>
              <a:t>use</a:t>
            </a:r>
            <a:endParaRPr lang="en-US" sz="20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696229" y="1845733"/>
            <a:ext cx="4881864" cy="4475483"/>
            <a:chOff x="1696229" y="1845733"/>
            <a:chExt cx="4881864" cy="447548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5879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players </a:t>
            </a:r>
            <a:r>
              <a:rPr lang="en-US" sz="2000" dirty="0"/>
              <a:t>suspended for drug </a:t>
            </a:r>
            <a:r>
              <a:rPr lang="en-US" sz="2000" dirty="0" smtClean="0"/>
              <a:t>use</a:t>
            </a:r>
            <a:endParaRPr lang="en-US" sz="2000" dirty="0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42777" y="1692481"/>
            <a:ext cx="1876704" cy="1681483"/>
            <a:chOff x="1696229" y="1845733"/>
            <a:chExt cx="4881864" cy="447548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3" name="Right Arrow 2"/>
          <p:cNvSpPr/>
          <p:nvPr/>
        </p:nvSpPr>
        <p:spPr>
          <a:xfrm rot="5400000">
            <a:off x="3934514" y="3835399"/>
            <a:ext cx="982133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625120"/>
              </p:ext>
            </p:extLst>
          </p:nvPr>
        </p:nvGraphicFramePr>
        <p:xfrm>
          <a:off x="489858" y="4576236"/>
          <a:ext cx="8050356" cy="185420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10071"/>
                <a:gridCol w="1610071"/>
                <a:gridCol w="1610071"/>
                <a:gridCol w="1358930"/>
                <a:gridCol w="1861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Organization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Ramirez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hCG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Dodgers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Rodriguez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162 games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Yankees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MLB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Armstrong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</a:t>
                      </a:r>
                      <a:r>
                        <a:rPr lang="en-US" baseline="0" dirty="0" smtClean="0"/>
                        <a:t> life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r>
                        <a:rPr lang="en-US" baseline="0" dirty="0" smtClean="0"/>
                        <a:t> Postal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USADA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828800" y="4089400"/>
            <a:ext cx="5880100" cy="1879600"/>
          </a:xfrm>
          <a:prstGeom prst="rect">
            <a:avLst/>
          </a:prstGeom>
          <a:solidFill>
            <a:srgbClr val="E29956"/>
          </a:solidFill>
          <a:ln>
            <a:solidFill>
              <a:schemeClr val="accent6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can current information extraction systems do?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24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Traditional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305800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</a:t>
            </a:r>
            <a:r>
              <a:rPr lang="en-US" sz="2000" b="1" dirty="0"/>
              <a:t>semantic</a:t>
            </a:r>
            <a:r>
              <a:rPr lang="en-US" sz="2000" dirty="0"/>
              <a:t> relationships between entities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5554135" y="3204535"/>
            <a:ext cx="47933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</a:t>
            </a:r>
            <a:r>
              <a:rPr lang="en-US" sz="1400" dirty="0" smtClean="0"/>
              <a:t>mployee(Ned Colletti, Dodgers)</a:t>
            </a:r>
          </a:p>
          <a:p>
            <a:pPr algn="just"/>
            <a:r>
              <a:rPr lang="en-US" sz="1400" dirty="0"/>
              <a:t>E</a:t>
            </a:r>
            <a:r>
              <a:rPr lang="en-US" sz="1400" dirty="0" smtClean="0"/>
              <a:t>mployee(</a:t>
            </a:r>
            <a:r>
              <a:rPr lang="en-US" sz="1400" dirty="0"/>
              <a:t>Mark Fainaru-</a:t>
            </a:r>
            <a:r>
              <a:rPr lang="en-US" sz="1400" dirty="0" smtClean="0"/>
              <a:t>Wada, ESPN)</a:t>
            </a:r>
          </a:p>
          <a:p>
            <a:pPr algn="just"/>
            <a:r>
              <a:rPr lang="en-US" sz="1400" dirty="0"/>
              <a:t>E</a:t>
            </a:r>
            <a:r>
              <a:rPr lang="en-US" sz="1400" dirty="0" smtClean="0"/>
              <a:t>mployee(TJ Quinn, </a:t>
            </a:r>
            <a:r>
              <a:rPr lang="en-US" sz="1400" dirty="0"/>
              <a:t>ESPN</a:t>
            </a:r>
            <a:r>
              <a:rPr lang="en-US" sz="1400" dirty="0" smtClean="0"/>
              <a:t>)</a:t>
            </a:r>
            <a:endParaRPr lang="en-US" sz="1400" dirty="0"/>
          </a:p>
          <a:p>
            <a:pPr algn="just"/>
            <a:r>
              <a:rPr lang="en-US" sz="1400" dirty="0"/>
              <a:t>L</a:t>
            </a:r>
            <a:r>
              <a:rPr lang="en-US" sz="1400" dirty="0" smtClean="0"/>
              <a:t>ocated-at(</a:t>
            </a:r>
            <a:r>
              <a:rPr lang="en-US" sz="1400" dirty="0"/>
              <a:t>Ned Colletti, </a:t>
            </a:r>
            <a:r>
              <a:rPr lang="en-US" sz="1400" dirty="0" smtClean="0"/>
              <a:t>Dodger’s stadium)</a:t>
            </a:r>
          </a:p>
          <a:p>
            <a:pPr algn="just"/>
            <a:r>
              <a:rPr lang="en-US" sz="1400" dirty="0" smtClean="0"/>
              <a:t>…</a:t>
            </a:r>
            <a:endParaRPr lang="en-US" sz="1400" dirty="0"/>
          </a:p>
          <a:p>
            <a:pPr algn="just"/>
            <a:endParaRPr lang="en-US" sz="1400" dirty="0" smtClean="0"/>
          </a:p>
        </p:txBody>
      </p:sp>
      <p:sp>
        <p:nvSpPr>
          <p:cNvPr id="10" name="Right Arrow 9"/>
          <p:cNvSpPr/>
          <p:nvPr/>
        </p:nvSpPr>
        <p:spPr>
          <a:xfrm>
            <a:off x="4080934" y="3793067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674536" y="3309327"/>
            <a:ext cx="1794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Traditional IE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071" y="2371380"/>
            <a:ext cx="3352397" cy="4031874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800" b="1" dirty="0"/>
              <a:t> </a:t>
            </a:r>
            <a:r>
              <a:rPr lang="en-US" sz="800" b="1" dirty="0">
                <a:solidFill>
                  <a:srgbClr val="3366FF"/>
                </a:solidFill>
              </a:rPr>
              <a:t>Manny Ramirez</a:t>
            </a:r>
            <a:r>
              <a:rPr lang="en-US" sz="800" dirty="0"/>
              <a:t> joined a </a:t>
            </a:r>
            <a:r>
              <a:rPr lang="en-US" sz="800" dirty="0" smtClean="0"/>
              <a:t>growing </a:t>
            </a:r>
            <a:r>
              <a:rPr lang="en-US" sz="800" dirty="0"/>
              <a:t>lineup of All-Stars linked to drugs </a:t>
            </a:r>
            <a:r>
              <a:rPr lang="en-US" sz="800" b="1" dirty="0">
                <a:solidFill>
                  <a:srgbClr val="FF0000"/>
                </a:solidFill>
              </a:rPr>
              <a:t>Thursday</a:t>
            </a:r>
            <a:r>
              <a:rPr lang="en-US" sz="800" dirty="0"/>
              <a:t>, with the dreadlocked slugger banished for 50 games by a sport that cannot shake free from scandal.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The </a:t>
            </a:r>
            <a:r>
              <a:rPr lang="en-US" sz="800" b="1" dirty="0">
                <a:solidFill>
                  <a:srgbClr val="008000"/>
                </a:solidFill>
              </a:rPr>
              <a:t>Los Angeles Dodgers</a:t>
            </a:r>
            <a:r>
              <a:rPr lang="en-US" sz="800" b="1" dirty="0"/>
              <a:t> </a:t>
            </a:r>
            <a:r>
              <a:rPr lang="en-US" sz="800" dirty="0"/>
              <a:t>star said he did not take steroids and was prescribed medication by a doctor that contained a banned substance.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"It's a dark day for baseball and certainly for this organization," </a:t>
            </a:r>
            <a:r>
              <a:rPr lang="en-US" sz="800" b="1" dirty="0">
                <a:solidFill>
                  <a:srgbClr val="3366FF"/>
                </a:solidFill>
              </a:rPr>
              <a:t>Dodgers</a:t>
            </a:r>
            <a:r>
              <a:rPr lang="en-US" sz="800" dirty="0">
                <a:solidFill>
                  <a:srgbClr val="3366FF"/>
                </a:solidFill>
              </a:rPr>
              <a:t> </a:t>
            </a:r>
            <a:r>
              <a:rPr lang="en-US" sz="800" dirty="0"/>
              <a:t>general manager </a:t>
            </a:r>
            <a:r>
              <a:rPr lang="en-US" sz="800" b="1" dirty="0">
                <a:solidFill>
                  <a:srgbClr val="3366FF"/>
                </a:solidFill>
              </a:rPr>
              <a:t>Ned Colletti</a:t>
            </a:r>
            <a:r>
              <a:rPr lang="en-US" sz="800" dirty="0"/>
              <a:t> told reporters on the field at </a:t>
            </a:r>
            <a:r>
              <a:rPr lang="en-US" sz="800" b="1" dirty="0">
                <a:solidFill>
                  <a:srgbClr val="800000"/>
                </a:solidFill>
              </a:rPr>
              <a:t>Dodger Stadium</a:t>
            </a:r>
            <a:r>
              <a:rPr lang="en-US" sz="800" dirty="0"/>
              <a:t>. "This organization will never condone anything that isn't clean."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The commissioner's office didn't announce the specific violation by the 36-year-old outfielder, who apologized to the </a:t>
            </a:r>
            <a:r>
              <a:rPr lang="en-US" sz="800" b="1" dirty="0">
                <a:solidFill>
                  <a:srgbClr val="008000"/>
                </a:solidFill>
              </a:rPr>
              <a:t>Dodgers</a:t>
            </a:r>
            <a:r>
              <a:rPr lang="en-US" sz="800" dirty="0"/>
              <a:t> and fans for "this whole situation."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However, testing by </a:t>
            </a:r>
            <a:r>
              <a:rPr lang="en-US" sz="800" b="1" dirty="0">
                <a:solidFill>
                  <a:srgbClr val="008000"/>
                </a:solidFill>
              </a:rPr>
              <a:t>Major League Baseball</a:t>
            </a:r>
            <a:r>
              <a:rPr lang="en-US" sz="800" dirty="0"/>
              <a:t> showed that </a:t>
            </a:r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/>
              <a:t> had testosterone in his body that was not natural and came from an artificial source, two people with knowledge of the case told </a:t>
            </a:r>
            <a:r>
              <a:rPr lang="en-US" sz="800" b="1" dirty="0">
                <a:solidFill>
                  <a:srgbClr val="008000"/>
                </a:solidFill>
              </a:rPr>
              <a:t>ESPN</a:t>
            </a:r>
            <a:r>
              <a:rPr lang="en-US" sz="800" dirty="0"/>
              <a:t>'s </a:t>
            </a:r>
            <a:r>
              <a:rPr lang="en-US" sz="800" b="1" dirty="0">
                <a:solidFill>
                  <a:srgbClr val="3366FF"/>
                </a:solidFill>
              </a:rPr>
              <a:t>Mark Fainaru-Wada</a:t>
            </a:r>
            <a:r>
              <a:rPr lang="en-US" sz="800" dirty="0"/>
              <a:t> and </a:t>
            </a:r>
            <a:r>
              <a:rPr lang="en-US" sz="800" b="1" dirty="0">
                <a:solidFill>
                  <a:srgbClr val="3366FF"/>
                </a:solidFill>
              </a:rPr>
              <a:t>T.J. Quinn</a:t>
            </a:r>
            <a:r>
              <a:rPr lang="en-US" sz="800" dirty="0"/>
              <a:t>. The sources said that in addition to the artificial testosterone, </a:t>
            </a:r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>
                <a:solidFill>
                  <a:srgbClr val="3366FF"/>
                </a:solidFill>
              </a:rPr>
              <a:t> </a:t>
            </a:r>
            <a:r>
              <a:rPr lang="en-US" sz="800" dirty="0"/>
              <a:t>was identified as using the female fertility drug human chorionic gonadotropin, or </a:t>
            </a:r>
            <a:r>
              <a:rPr lang="en-US" sz="800" dirty="0" err="1"/>
              <a:t>hCG</a:t>
            </a:r>
            <a:r>
              <a:rPr lang="en-US" sz="800" dirty="0"/>
              <a:t>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dirty="0"/>
              <a:t>The sources said </a:t>
            </a:r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/>
              <a:t> was suspended for using </a:t>
            </a:r>
            <a:r>
              <a:rPr lang="en-US" sz="800" dirty="0" err="1"/>
              <a:t>hCG</a:t>
            </a:r>
            <a:r>
              <a:rPr lang="en-US" sz="800" dirty="0"/>
              <a:t> because baseball had documentation to prove his use of the drug. A </a:t>
            </a:r>
            <a:r>
              <a:rPr lang="en-US" sz="800" b="1" dirty="0">
                <a:solidFill>
                  <a:srgbClr val="008000"/>
                </a:solidFill>
              </a:rPr>
              <a:t>Major League Baseball </a:t>
            </a:r>
            <a:r>
              <a:rPr lang="en-US" sz="800" dirty="0"/>
              <a:t>source said Ramirez's representatives indicated they would fight a suspension for using artificial testosterone.</a:t>
            </a:r>
          </a:p>
          <a:p>
            <a:pPr algn="just"/>
            <a:endParaRPr lang="en-US" sz="800" dirty="0"/>
          </a:p>
          <a:p>
            <a:pPr algn="just"/>
            <a:r>
              <a:rPr lang="en-US" sz="800" b="1" dirty="0">
                <a:solidFill>
                  <a:srgbClr val="3366FF"/>
                </a:solidFill>
              </a:rPr>
              <a:t>Ramirez</a:t>
            </a:r>
            <a:r>
              <a:rPr lang="en-US" sz="800" dirty="0"/>
              <a:t>, in a statement issued by the </a:t>
            </a:r>
            <a:r>
              <a:rPr lang="en-US" sz="800" b="1" dirty="0">
                <a:solidFill>
                  <a:srgbClr val="008000"/>
                </a:solidFill>
              </a:rPr>
              <a:t>players' union</a:t>
            </a:r>
            <a:r>
              <a:rPr lang="en-US" sz="800" dirty="0"/>
              <a:t>, said: "Recently, I saw a physician for a personal health issue. He gave me a medication, not a steroid, which he thought was OK to give </a:t>
            </a:r>
            <a:r>
              <a:rPr lang="en-US" sz="800" dirty="0" smtClean="0"/>
              <a:t>me.</a:t>
            </a:r>
          </a:p>
          <a:p>
            <a:pPr algn="just"/>
            <a:r>
              <a:rPr lang="en-US" sz="800" dirty="0" smtClean="0"/>
              <a:t>…</a:t>
            </a:r>
            <a:endParaRPr lang="en-US" sz="800" dirty="0"/>
          </a:p>
        </p:txBody>
      </p:sp>
      <p:sp>
        <p:nvSpPr>
          <p:cNvPr id="14" name="Rounded Rectangle 13"/>
          <p:cNvSpPr/>
          <p:nvPr/>
        </p:nvSpPr>
        <p:spPr>
          <a:xfrm>
            <a:off x="1998133" y="3454400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Relations need to be hand-specified!</a:t>
            </a: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6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857" y="1105745"/>
            <a:ext cx="8050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Extract arbitrary </a:t>
            </a:r>
            <a:r>
              <a:rPr lang="en-US" b="1" dirty="0" smtClean="0">
                <a:solidFill>
                  <a:srgbClr val="800000"/>
                </a:solidFill>
              </a:rPr>
              <a:t>relationships</a:t>
            </a:r>
            <a:r>
              <a:rPr lang="en-US" sz="2000" dirty="0" smtClean="0"/>
              <a:t> between </a:t>
            </a:r>
            <a:r>
              <a:rPr lang="en-US" sz="2000" dirty="0" smtClean="0">
                <a:solidFill>
                  <a:srgbClr val="0000FF"/>
                </a:solidFill>
              </a:rPr>
              <a:t>noun phrases</a:t>
            </a:r>
            <a:r>
              <a:rPr lang="en-US" sz="2000" dirty="0" smtClean="0"/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515234" y="1868417"/>
            <a:ext cx="6113532" cy="3098506"/>
            <a:chOff x="1515234" y="2679006"/>
            <a:chExt cx="6113532" cy="3098506"/>
          </a:xfrm>
        </p:grpSpPr>
        <p:sp>
          <p:nvSpPr>
            <p:cNvPr id="8" name="Rectangle 7"/>
            <p:cNvSpPr/>
            <p:nvPr/>
          </p:nvSpPr>
          <p:spPr>
            <a:xfrm>
              <a:off x="1515234" y="4854182"/>
              <a:ext cx="6113532" cy="923330"/>
            </a:xfrm>
            <a:prstGeom prst="rect">
              <a:avLst/>
            </a:prstGeom>
            <a:ln>
              <a:solidFill>
                <a:srgbClr val="4A731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Manny Ramirez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joined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growing lineup of All-stars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for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50 games</a:t>
              </a:r>
              <a:r>
                <a:rPr lang="en-US" dirty="0" smtClean="0"/>
                <a:t>)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dirty="0" smtClean="0">
                  <a:solidFill>
                    <a:srgbClr val="0000FF"/>
                  </a:solidFill>
                </a:rPr>
                <a:t>dreadlocked slugger</a:t>
              </a:r>
              <a:r>
                <a:rPr lang="en-US" dirty="0" smtClean="0"/>
                <a:t>, </a:t>
              </a:r>
              <a:r>
                <a:rPr lang="en-US" b="1" dirty="0" smtClean="0">
                  <a:solidFill>
                    <a:srgbClr val="800000"/>
                  </a:solidFill>
                </a:rPr>
                <a:t>was banished by</a:t>
              </a:r>
              <a:r>
                <a:rPr lang="en-US" dirty="0" smtClean="0"/>
                <a:t>, </a:t>
              </a:r>
              <a:r>
                <a:rPr lang="en-US" dirty="0" smtClean="0">
                  <a:solidFill>
                    <a:srgbClr val="0000FF"/>
                  </a:solidFill>
                </a:rPr>
                <a:t>a sport</a:t>
              </a:r>
              <a:r>
                <a:rPr lang="en-US" dirty="0" smtClean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5234" y="2679006"/>
              <a:ext cx="6113532" cy="738664"/>
            </a:xfrm>
            <a:prstGeom prst="rect">
              <a:avLst/>
            </a:prstGeom>
            <a:noFill/>
            <a:ln>
              <a:solidFill>
                <a:srgbClr val="3366FF"/>
              </a:solidFill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/>
                <a:t> Manny Ramirez joined a </a:t>
              </a:r>
              <a:r>
                <a:rPr lang="en-US" sz="1400" dirty="0" smtClean="0"/>
                <a:t>growing </a:t>
              </a:r>
              <a:r>
                <a:rPr lang="en-US" sz="1400" dirty="0"/>
                <a:t>lineup of All-Stars linked to drugs Thursday, with the dreadlocked slugger banished for 50 games by a sport that cannot shake free from scandal</a:t>
              </a:r>
              <a:r>
                <a:rPr lang="en-US" sz="1400" dirty="0" smtClean="0"/>
                <a:t>.</a:t>
              </a:r>
              <a:endParaRPr lang="en-US" sz="1400" dirty="0"/>
            </a:p>
          </p:txBody>
        </p:sp>
        <p:sp>
          <p:nvSpPr>
            <p:cNvPr id="14" name="Right Arrow 13"/>
            <p:cNvSpPr/>
            <p:nvPr/>
          </p:nvSpPr>
          <p:spPr>
            <a:xfrm rot="5400000">
              <a:off x="4080934" y="4076594"/>
              <a:ext cx="982133" cy="186266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1634" y="3928602"/>
              <a:ext cx="1794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Open IE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167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 Information Extraction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633431"/>
              </p:ext>
            </p:extLst>
          </p:nvPr>
        </p:nvGraphicFramePr>
        <p:xfrm>
          <a:off x="630571" y="1592807"/>
          <a:ext cx="8804929" cy="5659063"/>
        </p:xfrm>
        <a:graphic>
          <a:graphicData uri="http://schemas.openxmlformats.org/drawingml/2006/table">
            <a:tbl>
              <a:tblPr/>
              <a:tblGrid>
                <a:gridCol w="2872215"/>
                <a:gridCol w="2576285"/>
                <a:gridCol w="3356429"/>
              </a:tblGrid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1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800000"/>
                          </a:solidFill>
                          <a:effectLst/>
                          <a:latin typeface="Arial"/>
                        </a:rPr>
                        <a:t>Relation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1" i="0" u="none" strike="noStrike" dirty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Argument </a:t>
                      </a:r>
                      <a:r>
                        <a:rPr lang="en-US" sz="1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2</a:t>
                      </a:r>
                      <a:endParaRPr lang="en-US" sz="1800" b="1" i="0" u="none" strike="noStrike" dirty="0">
                        <a:solidFill>
                          <a:srgbClr val="0000FF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Manny 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joined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growing lineup of All-Stars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sport that cannot shake free from scandal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dreadlocked slugger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banished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for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50 games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Angeles Dodgers star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said 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 medication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doctor that contained a banned substance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not take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steroids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was prescribed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medication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 reporters 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field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 general manager 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This organization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will never condone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anything that is n't clean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reporters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told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 Stadium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Ned Colletti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manager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of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Dodgers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's certainly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dark day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didn't announce</a:t>
                      </a:r>
                      <a:r>
                        <a:rPr 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specific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violation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outfielder… 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apologized to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Dodgers and fans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 by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36-year-old outfielder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…this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whole situation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commissioner 's office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did n't announce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 specific violation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natural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identified 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addition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was had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…came from an artificial source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his body that was not natural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came from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 artificial source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told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ESPN 's Mark Fainaru-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testing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However showed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Ramirez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had testosterone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two people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87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they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would fight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 suspension</a:t>
                      </a:r>
                    </a:p>
                  </a:txBody>
                  <a:tcPr marL="9107" marR="9107" marT="910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1998133" y="3185237"/>
            <a:ext cx="4487333" cy="1337733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292934"/>
                </a:solidFill>
              </a:rPr>
              <a:t>Too many relations!</a:t>
            </a:r>
          </a:p>
          <a:p>
            <a:pPr algn="ctr"/>
            <a:endParaRPr lang="en-US" sz="1000" dirty="0" smtClean="0">
              <a:solidFill>
                <a:srgbClr val="292934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74900" y="901700"/>
            <a:ext cx="519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Relations between noun-phrases.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53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Organizing Information About Entities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3" y="1892300"/>
            <a:ext cx="8610600" cy="20447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03604" y="3437467"/>
            <a:ext cx="3403196" cy="6604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37625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</a:t>
            </a:r>
            <a:r>
              <a:rPr lang="en-US" dirty="0" smtClean="0"/>
              <a:t>Extraction using Templates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V="1">
            <a:off x="1937497" y="41689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91572"/>
              </p:ext>
            </p:extLst>
          </p:nvPr>
        </p:nvGraphicFramePr>
        <p:xfrm>
          <a:off x="4148674" y="2981156"/>
          <a:ext cx="4797942" cy="74168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59589"/>
                <a:gridCol w="959589"/>
                <a:gridCol w="959589"/>
                <a:gridCol w="809910"/>
                <a:gridCol w="110926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007120"/>
            <a:ext cx="1854200" cy="1373991"/>
          </a:xfrm>
          <a:prstGeom prst="rect">
            <a:avLst/>
          </a:prstGeom>
        </p:spPr>
      </p:pic>
      <p:sp>
        <p:nvSpPr>
          <p:cNvPr id="5" name="Predefined Process 4"/>
          <p:cNvSpPr/>
          <p:nvPr/>
        </p:nvSpPr>
        <p:spPr>
          <a:xfrm>
            <a:off x="1333500" y="3130312"/>
            <a:ext cx="1854200" cy="612648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Template IE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5071" y="4730346"/>
            <a:ext cx="4423429" cy="18609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1200" b="1" dirty="0" smtClean="0"/>
              <a:t>Suspension </a:t>
            </a:r>
            <a:r>
              <a:rPr lang="en-US" sz="1200" b="1" dirty="0" smtClean="0"/>
              <a:t>Template</a:t>
            </a:r>
            <a:endParaRPr lang="en-US" sz="1200" b="1" dirty="0" smtClean="0"/>
          </a:p>
          <a:p>
            <a:endParaRPr lang="en-US" sz="1200" b="1" dirty="0" smtClean="0"/>
          </a:p>
          <a:p>
            <a:r>
              <a:rPr lang="en-US" sz="1200" b="1" dirty="0" smtClean="0"/>
              <a:t>Actors</a:t>
            </a:r>
            <a:r>
              <a:rPr lang="en-US" sz="1200" b="1" dirty="0"/>
              <a:t>	</a:t>
            </a:r>
            <a:r>
              <a:rPr lang="en-US" sz="1200" b="1" dirty="0" smtClean="0"/>
              <a:t>	Roles</a:t>
            </a:r>
            <a:endParaRPr lang="en-US" sz="1200" b="1" dirty="0"/>
          </a:p>
          <a:p>
            <a:r>
              <a:rPr lang="en-US" sz="1200" dirty="0"/>
              <a:t>Player		</a:t>
            </a:r>
            <a:r>
              <a:rPr lang="en-US" sz="1200" dirty="0" smtClean="0"/>
              <a:t>	Person </a:t>
            </a:r>
            <a:r>
              <a:rPr lang="en-US" sz="1200" dirty="0"/>
              <a:t>who fails the test</a:t>
            </a:r>
          </a:p>
          <a:p>
            <a:r>
              <a:rPr lang="en-US" sz="1200" dirty="0" smtClean="0"/>
              <a:t>Drug</a:t>
            </a:r>
            <a:r>
              <a:rPr lang="en-US" sz="1200" dirty="0"/>
              <a:t>		</a:t>
            </a:r>
            <a:r>
              <a:rPr lang="en-US" sz="1200" dirty="0" smtClean="0"/>
              <a:t>	Drug </a:t>
            </a:r>
            <a:r>
              <a:rPr lang="en-US" sz="1200" dirty="0"/>
              <a:t>used by the </a:t>
            </a:r>
            <a:r>
              <a:rPr lang="en-US" sz="1200" dirty="0" smtClean="0"/>
              <a:t>player</a:t>
            </a:r>
          </a:p>
          <a:p>
            <a:r>
              <a:rPr lang="en-US" sz="1200" dirty="0" smtClean="0"/>
              <a:t>Ban</a:t>
            </a:r>
            <a:r>
              <a:rPr lang="en-US" sz="1200" dirty="0"/>
              <a:t>	</a:t>
            </a:r>
            <a:r>
              <a:rPr lang="en-US" sz="1200" dirty="0" smtClean="0"/>
              <a:t>	</a:t>
            </a:r>
            <a:r>
              <a:rPr lang="en-US" sz="1200" dirty="0" smtClean="0"/>
              <a:t>	Time </a:t>
            </a:r>
            <a:r>
              <a:rPr lang="en-US" sz="1200" dirty="0"/>
              <a:t>for which the player is </a:t>
            </a:r>
            <a:r>
              <a:rPr lang="en-US" sz="1200" dirty="0" smtClean="0"/>
              <a:t>suspended</a:t>
            </a:r>
          </a:p>
          <a:p>
            <a:r>
              <a:rPr lang="en-US" sz="1200" dirty="0" smtClean="0"/>
              <a:t>Team</a:t>
            </a:r>
            <a:r>
              <a:rPr lang="en-US" sz="1200" dirty="0"/>
              <a:t>		</a:t>
            </a:r>
            <a:r>
              <a:rPr lang="en-US" sz="1200" dirty="0" smtClean="0"/>
              <a:t>	Player’s </a:t>
            </a:r>
            <a:r>
              <a:rPr lang="en-US" sz="1200" dirty="0"/>
              <a:t>team</a:t>
            </a:r>
          </a:p>
          <a:p>
            <a:r>
              <a:rPr lang="en-US" sz="1200" dirty="0"/>
              <a:t>Organization	</a:t>
            </a:r>
            <a:r>
              <a:rPr lang="en-US" sz="1200" dirty="0" smtClean="0"/>
              <a:t>	Organization </a:t>
            </a:r>
            <a:r>
              <a:rPr lang="en-US" sz="1200" dirty="0"/>
              <a:t>that suspends the </a:t>
            </a:r>
            <a:r>
              <a:rPr lang="en-US" sz="1200" dirty="0" smtClean="0"/>
              <a:t>player</a:t>
            </a:r>
            <a:endParaRPr lang="en-US" sz="1200" dirty="0"/>
          </a:p>
        </p:txBody>
      </p:sp>
      <p:sp>
        <p:nvSpPr>
          <p:cNvPr id="13" name="Right Arrow 12"/>
          <p:cNvSpPr/>
          <p:nvPr/>
        </p:nvSpPr>
        <p:spPr>
          <a:xfrm flipV="1">
            <a:off x="3278483" y="3276960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5" name="Right Arrow 14"/>
          <p:cNvSpPr/>
          <p:nvPr/>
        </p:nvSpPr>
        <p:spPr>
          <a:xfrm rot="5400000">
            <a:off x="1937496" y="2640721"/>
            <a:ext cx="705487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426481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Will this scale?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How to generate schemas for arbitrary open-domain events?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349561" y="2320412"/>
            <a:ext cx="4373898" cy="2306035"/>
            <a:chOff x="2349561" y="2320412"/>
            <a:chExt cx="4373898" cy="2306035"/>
          </a:xfrm>
        </p:grpSpPr>
        <p:sp>
          <p:nvSpPr>
            <p:cNvPr id="7" name="Rounded Rectangle 6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11300" y="4914900"/>
            <a:ext cx="623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Work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/>
              <a:t>Manual</a:t>
            </a:r>
            <a:r>
              <a:rPr lang="en-US" dirty="0" smtClean="0"/>
              <a:t> and limited to a small number of domains</a:t>
            </a:r>
          </a:p>
          <a:p>
            <a:r>
              <a:rPr lang="en-US" dirty="0"/>
              <a:t>	</a:t>
            </a:r>
            <a:r>
              <a:rPr lang="en-US" dirty="0" smtClean="0"/>
              <a:t>Automatic method resulted in </a:t>
            </a:r>
            <a:r>
              <a:rPr lang="en-US" b="1" dirty="0" smtClean="0"/>
              <a:t>incoherent </a:t>
            </a:r>
            <a:r>
              <a:rPr lang="en-US" dirty="0" smtClean="0"/>
              <a:t>schemas.</a:t>
            </a:r>
          </a:p>
          <a:p>
            <a:r>
              <a:rPr lang="en-US" dirty="0" smtClean="0"/>
              <a:t>			 </a:t>
            </a:r>
            <a:r>
              <a:rPr lang="en-US" dirty="0"/>
              <a:t>	</a:t>
            </a:r>
            <a:r>
              <a:rPr lang="en-US" dirty="0" smtClean="0"/>
              <a:t>	    [Chambers and Jurafsky, 2009]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76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071" y="1342573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</a:t>
            </a:r>
            <a:r>
              <a:rPr lang="en-US" b="1" dirty="0" smtClean="0"/>
              <a:t>coherent</a:t>
            </a:r>
            <a:r>
              <a:rPr lang="en-US" dirty="0" smtClean="0"/>
              <a:t> </a:t>
            </a:r>
            <a:r>
              <a:rPr lang="en-US" b="1" dirty="0" smtClean="0"/>
              <a:t>open-domain </a:t>
            </a:r>
            <a:r>
              <a:rPr lang="en-US" dirty="0" smtClean="0"/>
              <a:t>schemas </a:t>
            </a:r>
            <a:r>
              <a:rPr lang="en-US" dirty="0" smtClean="0"/>
              <a:t>about events mentioned in a corpus.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6839"/>
            <a:ext cx="2567158" cy="1991381"/>
          </a:xfrm>
          <a:prstGeom prst="rect">
            <a:avLst/>
          </a:prstGeom>
        </p:spPr>
      </p:pic>
      <p:sp>
        <p:nvSpPr>
          <p:cNvPr id="115" name="Right Arrow 114"/>
          <p:cNvSpPr/>
          <p:nvPr/>
        </p:nvSpPr>
        <p:spPr>
          <a:xfrm>
            <a:off x="2760141" y="3606808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39071" y="2104369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	</a:t>
            </a:r>
            <a:r>
              <a:rPr lang="en-US" dirty="0" smtClean="0"/>
              <a:t>News </a:t>
            </a:r>
            <a:r>
              <a:rPr lang="en-US" dirty="0" smtClean="0"/>
              <a:t>Texts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47688" y="2104369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	</a:t>
            </a:r>
            <a:r>
              <a:rPr lang="en-US" dirty="0" smtClean="0"/>
              <a:t>Event </a:t>
            </a:r>
            <a:r>
              <a:rPr lang="en-US" dirty="0" smtClean="0"/>
              <a:t>Schemas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536510" y="2473701"/>
            <a:ext cx="4373898" cy="2306035"/>
            <a:chOff x="2349561" y="2320412"/>
            <a:chExt cx="4373898" cy="2306035"/>
          </a:xfrm>
        </p:grpSpPr>
        <p:sp>
          <p:nvSpPr>
            <p:cNvPr id="14" name="Rounded Rectangle 13"/>
            <p:cNvSpPr/>
            <p:nvPr/>
          </p:nvSpPr>
          <p:spPr>
            <a:xfrm>
              <a:off x="3165602" y="2320412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934981" y="2576838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2635371" y="2833264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349561" y="3102239"/>
              <a:ext cx="3557857" cy="1524208"/>
            </a:xfrm>
            <a:prstGeom prst="roundRect">
              <a:avLst/>
            </a:prstGeom>
            <a:solidFill>
              <a:srgbClr val="B9CDE5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  <a:endParaRPr lang="en-US" sz="1400" b="1" dirty="0"/>
            </a:p>
            <a:p>
              <a:endParaRPr lang="en-US" sz="1000" b="1" dirty="0" smtClean="0"/>
            </a:p>
            <a:p>
              <a:r>
                <a:rPr lang="en-US" sz="1000" b="1" dirty="0" smtClean="0"/>
                <a:t>Actors		Roles</a:t>
              </a:r>
            </a:p>
            <a:p>
              <a:r>
                <a:rPr lang="en-US" sz="1000" dirty="0" smtClean="0"/>
                <a:t>Test		Drug test that was administered</a:t>
              </a:r>
            </a:p>
            <a:p>
              <a:r>
                <a:rPr lang="en-US" sz="1000" dirty="0" smtClean="0"/>
                <a:t>Player		Person who fails the test</a:t>
              </a:r>
            </a:p>
            <a:p>
              <a:r>
                <a:rPr lang="en-US" sz="1000" dirty="0" smtClean="0"/>
                <a:t>Team		Player’s team</a:t>
              </a:r>
            </a:p>
            <a:p>
              <a:r>
                <a:rPr lang="en-US" sz="1000" dirty="0" smtClean="0"/>
                <a:t>Organization	Organization that suspends the player</a:t>
              </a:r>
            </a:p>
            <a:p>
              <a:r>
                <a:rPr lang="en-US" sz="1000" dirty="0" smtClean="0"/>
                <a:t>Drug		Drug used by the player</a:t>
              </a:r>
            </a:p>
            <a:p>
              <a:r>
                <a:rPr lang="en-US" sz="1000" dirty="0" smtClean="0"/>
                <a:t>Duration	Time for which the player is suspended</a:t>
              </a:r>
            </a:p>
            <a:p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515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33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Event Schemas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67494" y="1899843"/>
            <a:ext cx="7009013" cy="3576429"/>
            <a:chOff x="629728" y="1182054"/>
            <a:chExt cx="7896189" cy="3956372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96189" cy="3409493"/>
              <a:chOff x="703786" y="1728933"/>
              <a:chExt cx="7896189" cy="340949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817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blood test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testosterone 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69173" y="4405177"/>
                <a:ext cx="753979" cy="73324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38594" y="4607109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44859" y="4405177"/>
                <a:ext cx="753979" cy="733249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28091" y="4405176"/>
                <a:ext cx="3171884" cy="523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" name="Content Placeholder 2"/>
          <p:cNvSpPr txBox="1">
            <a:spLocks/>
          </p:cNvSpPr>
          <p:nvPr/>
        </p:nvSpPr>
        <p:spPr>
          <a:xfrm>
            <a:off x="457200" y="1164887"/>
            <a:ext cx="8229600" cy="536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800" dirty="0" smtClean="0"/>
              <a:t>A set of </a:t>
            </a:r>
            <a:r>
              <a:rPr lang="en-US" sz="1800" b="1" dirty="0" smtClean="0"/>
              <a:t>actors</a:t>
            </a:r>
            <a:r>
              <a:rPr lang="en-US" sz="1800" dirty="0" smtClean="0"/>
              <a:t> and the </a:t>
            </a:r>
            <a:r>
              <a:rPr lang="en-US" sz="1800" b="1" dirty="0" smtClean="0"/>
              <a:t>roles</a:t>
            </a:r>
            <a:r>
              <a:rPr lang="en-US" sz="1800" dirty="0" smtClean="0"/>
              <a:t> they participate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50283" y="5848644"/>
            <a:ext cx="2695986" cy="646331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1) Not labeled actors.</a:t>
            </a:r>
            <a:endParaRPr lang="en-US" dirty="0"/>
          </a:p>
          <a:p>
            <a:r>
              <a:rPr lang="en-US" dirty="0" smtClean="0"/>
              <a:t>2) Roles via relations.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6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25500" y="1342573"/>
            <a:ext cx="8019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Facts co-mentioned in text likely belong to the same </a:t>
            </a:r>
            <a:r>
              <a:rPr lang="en-US" dirty="0" smtClean="0"/>
              <a:t>event or scenario.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IE relations present a succinct representation of facts.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500" y="2486046"/>
            <a:ext cx="8019482" cy="1600438"/>
          </a:xfrm>
          <a:prstGeom prst="rect">
            <a:avLst/>
          </a:prstGeom>
          <a:ln>
            <a:solidFill>
              <a:srgbClr val="8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John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</a:t>
            </a:r>
            <a:r>
              <a:rPr lang="en-US" sz="1400" dirty="0"/>
              <a:t> </a:t>
            </a:r>
            <a:r>
              <a:rPr lang="en-US" sz="1400" dirty="0" smtClean="0"/>
              <a:t>police … They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 armed robbery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Ramirez </a:t>
            </a:r>
            <a:r>
              <a:rPr lang="en-US" sz="1400" b="1" dirty="0" smtClean="0"/>
              <a:t>failed</a:t>
            </a:r>
            <a:r>
              <a:rPr lang="en-US" sz="1400" dirty="0"/>
              <a:t> </a:t>
            </a:r>
            <a:r>
              <a:rPr lang="en-US" sz="1400" dirty="0" smtClean="0"/>
              <a:t>a drug test … He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 50 games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A bomb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 a market … 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Democrats </a:t>
            </a:r>
            <a:r>
              <a:rPr lang="en-US" sz="1400" b="1" dirty="0" smtClean="0"/>
              <a:t>favored</a:t>
            </a:r>
            <a:r>
              <a:rPr lang="en-US" sz="1400" dirty="0" smtClean="0"/>
              <a:t> the bill … The bill</a:t>
            </a:r>
            <a:r>
              <a:rPr lang="en-US" sz="1400" dirty="0"/>
              <a:t> </a:t>
            </a:r>
            <a:r>
              <a:rPr lang="en-US" sz="1400" dirty="0" smtClean="0"/>
              <a:t>was </a:t>
            </a:r>
            <a:r>
              <a:rPr lang="en-US" sz="1400" dirty="0"/>
              <a:t>overwhelmingly </a:t>
            </a:r>
            <a:r>
              <a:rPr lang="en-US" sz="1400" b="1" dirty="0"/>
              <a:t>opposed</a:t>
            </a:r>
            <a:r>
              <a:rPr lang="en-US" sz="1400" dirty="0"/>
              <a:t> by the republicans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500" y="2492676"/>
            <a:ext cx="8019482" cy="160043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 smtClean="0"/>
              <a:t>(John, was </a:t>
            </a:r>
            <a:r>
              <a:rPr lang="en-US" sz="1400" b="1" dirty="0" smtClean="0"/>
              <a:t>arrested</a:t>
            </a:r>
            <a:r>
              <a:rPr lang="en-US" sz="1400" dirty="0" smtClean="0"/>
              <a:t> by, police) … (They, </a:t>
            </a:r>
            <a:r>
              <a:rPr lang="en-US" sz="1400" b="1" dirty="0" smtClean="0"/>
              <a:t>charged</a:t>
            </a:r>
            <a:r>
              <a:rPr lang="en-US" sz="1400" dirty="0" smtClean="0"/>
              <a:t> him</a:t>
            </a:r>
            <a:r>
              <a:rPr lang="en-US" sz="1400" dirty="0"/>
              <a:t> </a:t>
            </a:r>
            <a:r>
              <a:rPr lang="en-US" sz="1400" dirty="0" smtClean="0"/>
              <a:t>with, armed robbery)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(Ramirez, </a:t>
            </a:r>
            <a:r>
              <a:rPr lang="en-US" sz="1400" b="1" dirty="0" smtClean="0"/>
              <a:t>failed,</a:t>
            </a:r>
            <a:r>
              <a:rPr lang="en-US" sz="1400" dirty="0" smtClean="0"/>
              <a:t> a drug test) … (He, was </a:t>
            </a:r>
            <a:r>
              <a:rPr lang="en-US" sz="1400" b="1" dirty="0" smtClean="0"/>
              <a:t>suspended</a:t>
            </a:r>
            <a:r>
              <a:rPr lang="en-US" sz="1400" dirty="0" smtClean="0"/>
              <a:t> for, 50 games)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(A bomb, </a:t>
            </a:r>
            <a:r>
              <a:rPr lang="en-US" sz="1400" b="1" dirty="0" smtClean="0"/>
              <a:t>exploded</a:t>
            </a:r>
            <a:r>
              <a:rPr lang="en-US" sz="1400" dirty="0" smtClean="0"/>
              <a:t> in, a market) … (The group </a:t>
            </a:r>
            <a:r>
              <a:rPr lang="en-US" sz="1400" b="1" dirty="0" smtClean="0"/>
              <a:t>claimed</a:t>
            </a:r>
            <a:r>
              <a:rPr lang="en-US" sz="1400" dirty="0" smtClean="0"/>
              <a:t> responsibility)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 smtClean="0"/>
              <a:t>(Democrats, </a:t>
            </a:r>
            <a:r>
              <a:rPr lang="en-US" sz="1400" b="1" dirty="0" smtClean="0"/>
              <a:t>favored,</a:t>
            </a:r>
            <a:r>
              <a:rPr lang="en-US" sz="1400" dirty="0" smtClean="0"/>
              <a:t> the bill) … (The bill, was overwhelmingly </a:t>
            </a:r>
            <a:r>
              <a:rPr lang="en-US" sz="1400" b="1" dirty="0" smtClean="0"/>
              <a:t>opposed</a:t>
            </a:r>
            <a:r>
              <a:rPr lang="en-US" sz="1400" dirty="0" smtClean="0"/>
              <a:t> </a:t>
            </a:r>
            <a:r>
              <a:rPr lang="en-US" sz="1400" dirty="0" smtClean="0"/>
              <a:t>by, </a:t>
            </a:r>
            <a:r>
              <a:rPr lang="en-US" sz="1400" dirty="0" smtClean="0"/>
              <a:t>the republicans)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1190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8450" y="1142584"/>
            <a:ext cx="8587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Use Open IE relations to generate schemas!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1" y="2409143"/>
            <a:ext cx="2567158" cy="1991381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982545" y="5221786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678142" y="1936673"/>
            <a:ext cx="269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 </a:t>
            </a:r>
            <a:r>
              <a:rPr lang="en-US" dirty="0"/>
              <a:t> </a:t>
            </a:r>
            <a:r>
              <a:rPr lang="en-US" dirty="0" smtClean="0"/>
              <a:t>News Texts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86759" y="1936673"/>
            <a:ext cx="349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Output: </a:t>
            </a:r>
            <a:r>
              <a:rPr lang="en-US" dirty="0" smtClean="0"/>
              <a:t>Event Schemas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92332" y="5839849"/>
            <a:ext cx="25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 IE Relations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>
            <a:off x="2946806" y="5926102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4205731" y="5836169"/>
            <a:ext cx="3162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Relational Co-occurrence</a:t>
            </a:r>
          </a:p>
          <a:p>
            <a:pPr algn="ctr"/>
            <a:r>
              <a:rPr lang="en-US" dirty="0" smtClean="0"/>
              <a:t>(</a:t>
            </a:r>
            <a:r>
              <a:rPr lang="en-US" dirty="0"/>
              <a:t>R</a:t>
            </a:r>
            <a:r>
              <a:rPr lang="en-US" dirty="0" smtClean="0"/>
              <a:t>el-grams)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 flipV="1">
            <a:off x="5419078" y="5221786"/>
            <a:ext cx="982133" cy="186266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5363744" y="2611967"/>
            <a:ext cx="2476500" cy="1536700"/>
            <a:chOff x="4724400" y="2489200"/>
            <a:chExt cx="3727707" cy="2171700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7322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/>
      <p:bldP spid="25" grpId="0"/>
      <p:bldP spid="26" grpId="0" animBg="1"/>
      <p:bldP spid="27" grpId="0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7966" y="1208334"/>
            <a:ext cx="8528068" cy="507831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smtClean="0"/>
              <a:t>Text: </a:t>
            </a:r>
          </a:p>
          <a:p>
            <a:r>
              <a:rPr lang="en-US" dirty="0" smtClean="0"/>
              <a:t>He cited a new study that was released by UCLA in 2008.</a:t>
            </a:r>
          </a:p>
          <a:p>
            <a:endParaRPr lang="en-US" b="1" dirty="0" smtClean="0"/>
          </a:p>
          <a:p>
            <a:r>
              <a:rPr lang="en-US" b="1" dirty="0" smtClean="0"/>
              <a:t>Extractions:</a:t>
            </a:r>
            <a:endParaRPr lang="en-US" dirty="0" smtClean="0"/>
          </a:p>
          <a:p>
            <a:r>
              <a:rPr lang="en-US" dirty="0" smtClean="0"/>
              <a:t>(He, cited, a new study)</a:t>
            </a:r>
          </a:p>
          <a:p>
            <a:r>
              <a:rPr lang="en-US" dirty="0" smtClean="0"/>
              <a:t>(a new study, was released by, UCLA)</a:t>
            </a:r>
          </a:p>
          <a:p>
            <a:r>
              <a:rPr lang="en-US" dirty="0" smtClean="0"/>
              <a:t>(a new study, was released in, 2008)</a:t>
            </a:r>
          </a:p>
          <a:p>
            <a:endParaRPr lang="en-US" dirty="0" smtClean="0"/>
          </a:p>
          <a:p>
            <a:r>
              <a:rPr lang="en-US" b="1" dirty="0" smtClean="0"/>
              <a:t>Normalized:</a:t>
            </a:r>
          </a:p>
          <a:p>
            <a:r>
              <a:rPr lang="en-US" dirty="0" smtClean="0"/>
              <a:t>(he, cite, study)</a:t>
            </a:r>
          </a:p>
          <a:p>
            <a:r>
              <a:rPr lang="en-US" dirty="0" smtClean="0"/>
              <a:t>(study, be released by, UCLA)</a:t>
            </a:r>
          </a:p>
          <a:p>
            <a:r>
              <a:rPr lang="en-US" dirty="0" smtClean="0"/>
              <a:t>(study, be released in, 2008)</a:t>
            </a:r>
          </a:p>
          <a:p>
            <a:endParaRPr lang="en-US" b="1" dirty="0"/>
          </a:p>
          <a:p>
            <a:r>
              <a:rPr lang="en-US" b="1" dirty="0" smtClean="0"/>
              <a:t>Generalized:</a:t>
            </a:r>
          </a:p>
          <a:p>
            <a:r>
              <a:rPr lang="en-US" dirty="0" smtClean="0"/>
              <a:t>([person], cite, [activity])</a:t>
            </a:r>
          </a:p>
          <a:p>
            <a:r>
              <a:rPr lang="en-US" dirty="0" smtClean="0"/>
              <a:t>([activity], be released by, [organization])</a:t>
            </a:r>
          </a:p>
          <a:p>
            <a:r>
              <a:rPr lang="en-US" dirty="0" smtClean="0"/>
              <a:t>([activity], be released in, [time-unit])</a:t>
            </a:r>
            <a:endParaRPr lang="en-US" dirty="0"/>
          </a:p>
          <a:p>
            <a:endParaRPr lang="en-US" b="1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Relations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574" y="3371486"/>
            <a:ext cx="4204924" cy="116955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Extract Argument </a:t>
            </a:r>
            <a:r>
              <a:rPr lang="en-US" sz="1400" b="1" dirty="0"/>
              <a:t>H</a:t>
            </a:r>
            <a:r>
              <a:rPr lang="en-US" sz="1400" b="1" dirty="0" smtClean="0"/>
              <a:t>ead:</a:t>
            </a:r>
          </a:p>
          <a:p>
            <a:endParaRPr lang="en-US" sz="1400" dirty="0" smtClean="0"/>
          </a:p>
          <a:p>
            <a:r>
              <a:rPr lang="en-US" sz="1400" dirty="0" smtClean="0"/>
              <a:t>10 people	=&gt;	people</a:t>
            </a:r>
          </a:p>
          <a:p>
            <a:r>
              <a:rPr lang="en-US" sz="1400" dirty="0" smtClean="0"/>
              <a:t>group of passengers	=&gt;	passengers</a:t>
            </a:r>
          </a:p>
          <a:p>
            <a:r>
              <a:rPr lang="en-US" sz="1400" dirty="0" smtClean="0"/>
              <a:t>France’s president =&gt; president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574" y="4893542"/>
            <a:ext cx="4204923" cy="138499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Assign Semantic Classes</a:t>
            </a:r>
          </a:p>
          <a:p>
            <a:endParaRPr lang="en-US" sz="1400" dirty="0" smtClean="0"/>
          </a:p>
          <a:p>
            <a:r>
              <a:rPr lang="en-US" sz="1400" dirty="0" smtClean="0"/>
              <a:t>Named entity classes</a:t>
            </a:r>
          </a:p>
          <a:p>
            <a:r>
              <a:rPr lang="en-US" sz="1400" dirty="0" smtClean="0"/>
              <a:t>	Person, Organization, Location,…</a:t>
            </a:r>
          </a:p>
          <a:p>
            <a:r>
              <a:rPr lang="en-US" sz="1400" dirty="0" smtClean="0"/>
              <a:t>29 WordNet classes</a:t>
            </a:r>
          </a:p>
          <a:p>
            <a:r>
              <a:rPr lang="en-US" sz="1400" dirty="0" smtClean="0"/>
              <a:t>	Drug, Structure, Device, Activity, 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6574" y="2280946"/>
            <a:ext cx="4204923" cy="738664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smtClean="0"/>
              <a:t>Ollie [Mausam et al, 2012]</a:t>
            </a:r>
          </a:p>
          <a:p>
            <a:endParaRPr lang="en-US" sz="1400" dirty="0" smtClean="0"/>
          </a:p>
          <a:p>
            <a:r>
              <a:rPr lang="en-US" sz="1400" dirty="0" smtClean="0"/>
              <a:t>State-of-the-art open extractor.</a:t>
            </a:r>
          </a:p>
        </p:txBody>
      </p:sp>
    </p:spTree>
    <p:extLst>
      <p:ext uri="{BB962C8B-B14F-4D97-AF65-F5344CB8AC3E}">
        <p14:creationId xmlns:p14="http://schemas.microsoft.com/office/powerpoint/2010/main" val="2731224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Rel-grams – A model of relation co-occurrence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51" y="2555050"/>
            <a:ext cx="3759200" cy="711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1" y="3723766"/>
            <a:ext cx="2908300" cy="66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24628" y="2661553"/>
            <a:ext cx="588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seeing T’ in the vicinity of T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Delta-smoothed for sparse events.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24628" y="3732921"/>
            <a:ext cx="58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Importance decays with length of window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6351" y="1421991"/>
            <a:ext cx="8278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	How likely are we to see relation T’ in the vicinity of T?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62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0132" y="2776963"/>
            <a:ext cx="7653868" cy="57594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68856"/>
              </p:ext>
            </p:extLst>
          </p:nvPr>
        </p:nvGraphicFramePr>
        <p:xfrm>
          <a:off x="220132" y="1080250"/>
          <a:ext cx="8657885" cy="4451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#1(T,</a:t>
                      </a:r>
                      <a:r>
                        <a:rPr lang="en-US" sz="1400" b="1" baseline="0" dirty="0" smtClean="0"/>
                        <a:t>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#2(T, T’)</a:t>
                      </a:r>
                      <a:endParaRPr lang="en-US" sz="14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(study,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be released by, UCLA)</a:t>
                      </a:r>
                    </a:p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19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([person],</a:t>
                      </a:r>
                      <a:r>
                        <a:rPr lang="en-US" sz="1400" baseline="0" dirty="0" smtClean="0"/>
                        <a:t> cited, X:[activity])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(X:[activity],</a:t>
                      </a:r>
                      <a:r>
                        <a:rPr lang="en-US" sz="1400" baseline="0" dirty="0" smtClean="0"/>
                        <a:t> released by, [organization])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(X:[person], failed, test)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(bomb, exploded in, </a:t>
                      </a:r>
                      <a:r>
                        <a:rPr lang="en-US" sz="1400" dirty="0" err="1" smtClean="0"/>
                        <a:t>Bhagdad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([device], exploded in, [location])</a:t>
                      </a:r>
                      <a:endParaRPr lang="en-US" sz="14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([organization],</a:t>
                      </a:r>
                      <a:r>
                        <a:rPr lang="en-US" sz="1400" baseline="0" dirty="0" smtClean="0"/>
                        <a:t> claimed, responsibility)</a:t>
                      </a:r>
                      <a:endParaRPr lang="en-US" sz="1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14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11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425863" y="1896120"/>
            <a:ext cx="8505911" cy="990600"/>
          </a:xfrm>
        </p:spPr>
        <p:txBody>
          <a:bodyPr/>
          <a:lstStyle/>
          <a:p>
            <a:r>
              <a:rPr lang="en-US" dirty="0" smtClean="0"/>
              <a:t>Rel-grams Tabulation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8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Rel-grams Tabulation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4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63" y="1829832"/>
            <a:ext cx="1600200" cy="12412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300" y="11938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1.8 Million New York Times Articles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907" y="4032766"/>
            <a:ext cx="1843707" cy="596900"/>
          </a:xfrm>
          <a:prstGeom prst="rect">
            <a:avLst/>
          </a:prstGeom>
        </p:spPr>
      </p:pic>
      <p:sp>
        <p:nvSpPr>
          <p:cNvPr id="8" name="Predefined Process 7"/>
          <p:cNvSpPr/>
          <p:nvPr/>
        </p:nvSpPr>
        <p:spPr>
          <a:xfrm>
            <a:off x="2238844" y="4711700"/>
            <a:ext cx="1494956" cy="8255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Open Information Extractor</a:t>
            </a:r>
          </a:p>
          <a:p>
            <a:pPr algn="ctr"/>
            <a:endParaRPr lang="en-US" sz="1000" dirty="0" smtClean="0"/>
          </a:p>
        </p:txBody>
      </p:sp>
      <p:sp>
        <p:nvSpPr>
          <p:cNvPr id="9" name="Predefined Process 8"/>
          <p:cNvSpPr/>
          <p:nvPr/>
        </p:nvSpPr>
        <p:spPr>
          <a:xfrm>
            <a:off x="628963" y="4711700"/>
            <a:ext cx="1479237" cy="8255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Co-reference </a:t>
            </a:r>
          </a:p>
          <a:p>
            <a:pPr algn="ctr"/>
            <a:r>
              <a:rPr lang="en-US" sz="1000" dirty="0" smtClean="0"/>
              <a:t>Resolver</a:t>
            </a:r>
          </a:p>
          <a:p>
            <a:pPr algn="ctr"/>
            <a:endParaRPr lang="en-US" sz="1000" dirty="0" smtClean="0"/>
          </a:p>
        </p:txBody>
      </p:sp>
      <p:sp>
        <p:nvSpPr>
          <p:cNvPr id="10" name="Predefined Process 9"/>
          <p:cNvSpPr/>
          <p:nvPr/>
        </p:nvSpPr>
        <p:spPr>
          <a:xfrm>
            <a:off x="3880163" y="4699000"/>
            <a:ext cx="1441137" cy="8382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Rel-grams </a:t>
            </a:r>
          </a:p>
          <a:p>
            <a:pPr algn="ctr"/>
            <a:r>
              <a:rPr lang="en-US" sz="1000" dirty="0" smtClean="0"/>
              <a:t>Emitter</a:t>
            </a:r>
          </a:p>
        </p:txBody>
      </p:sp>
      <p:sp>
        <p:nvSpPr>
          <p:cNvPr id="11" name="Predefined Process 10"/>
          <p:cNvSpPr/>
          <p:nvPr/>
        </p:nvSpPr>
        <p:spPr>
          <a:xfrm>
            <a:off x="6318563" y="4699000"/>
            <a:ext cx="1441137" cy="838200"/>
          </a:xfrm>
          <a:prstGeom prst="flowChartPredefined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Rel-grams</a:t>
            </a:r>
          </a:p>
          <a:p>
            <a:pPr algn="ctr"/>
            <a:r>
              <a:rPr lang="en-US" sz="1000" dirty="0" smtClean="0"/>
              <a:t>Counter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63700" y="5720834"/>
            <a:ext cx="292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Map</a:t>
            </a:r>
          </a:p>
          <a:p>
            <a:pPr algn="ctr"/>
            <a:r>
              <a:rPr lang="en-US" dirty="0" smtClean="0"/>
              <a:t>&gt; 55 Billion Relation Pairs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26100" y="5688568"/>
            <a:ext cx="292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Reduce</a:t>
            </a:r>
          </a:p>
        </p:txBody>
      </p:sp>
      <p:sp>
        <p:nvSpPr>
          <p:cNvPr id="15" name="Curved Right Arrow 14"/>
          <p:cNvSpPr/>
          <p:nvPr/>
        </p:nvSpPr>
        <p:spPr>
          <a:xfrm>
            <a:off x="241300" y="3365500"/>
            <a:ext cx="457200" cy="838200"/>
          </a:xfrm>
          <a:prstGeom prst="curved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  <p:sp>
        <p:nvSpPr>
          <p:cNvPr id="16" name="Curved Left Arrow 15"/>
          <p:cNvSpPr/>
          <p:nvPr/>
        </p:nvSpPr>
        <p:spPr>
          <a:xfrm flipV="1">
            <a:off x="7099300" y="3365500"/>
            <a:ext cx="406400" cy="838200"/>
          </a:xfrm>
          <a:prstGeom prst="curvedLef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06725"/>
              </p:ext>
            </p:extLst>
          </p:nvPr>
        </p:nvGraphicFramePr>
        <p:xfrm>
          <a:off x="5626100" y="1600200"/>
          <a:ext cx="2827869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823557" y="1123434"/>
            <a:ext cx="2551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~ 1.1 </a:t>
            </a:r>
            <a:r>
              <a:rPr lang="en-US" dirty="0"/>
              <a:t>Million Rel-grams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3307" y="412646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 node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8600" y="4145002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344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Organizing Information About Entities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04" y="1598305"/>
            <a:ext cx="4062524" cy="306693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24" y="1598305"/>
            <a:ext cx="1601676" cy="2404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517" y="1598305"/>
            <a:ext cx="1330742" cy="9819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9125" y="1598305"/>
            <a:ext cx="1175454" cy="2404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383" y="4191110"/>
            <a:ext cx="4253217" cy="2223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0" y="1007120"/>
            <a:ext cx="559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Automatically </a:t>
            </a:r>
            <a:r>
              <a:rPr lang="en-US" dirty="0" smtClean="0"/>
              <a:t>generate a topic page for an entity.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3604" y="5194300"/>
            <a:ext cx="4215996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en-US" dirty="0"/>
              <a:t>Need knowledge about salient aspects!</a:t>
            </a:r>
          </a:p>
        </p:txBody>
      </p:sp>
    </p:spTree>
    <p:extLst>
      <p:ext uri="{BB962C8B-B14F-4D97-AF65-F5344CB8AC3E}">
        <p14:creationId xmlns:p14="http://schemas.microsoft.com/office/powerpoint/2010/main" val="3526696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</a:t>
            </a:r>
            <a:r>
              <a:rPr lang="en-US" dirty="0" smtClean="0"/>
              <a:t>Rel-</a:t>
            </a:r>
            <a:r>
              <a:rPr lang="en-US" dirty="0" smtClean="0"/>
              <a:t>grams </a:t>
            </a:r>
            <a:r>
              <a:rPr lang="en-US" dirty="0" smtClean="0"/>
              <a:t>capture useful knowledge?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66348" y="2429932"/>
            <a:ext cx="68804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If  you knew that		: 	</a:t>
            </a:r>
            <a:r>
              <a:rPr lang="en-US" dirty="0" smtClean="0"/>
              <a:t>([</a:t>
            </a:r>
            <a:r>
              <a:rPr lang="en-US" dirty="0"/>
              <a:t>device</a:t>
            </a:r>
            <a:r>
              <a:rPr lang="en-US" dirty="0" smtClean="0"/>
              <a:t>], exploded in, [</a:t>
            </a:r>
            <a:r>
              <a:rPr lang="en-US" dirty="0"/>
              <a:t>location</a:t>
            </a:r>
            <a:r>
              <a:rPr lang="en-US" dirty="0" smtClean="0"/>
              <a:t>]), </a:t>
            </a:r>
          </a:p>
          <a:p>
            <a:r>
              <a:rPr lang="en-US" b="1" dirty="0" smtClean="0">
                <a:solidFill>
                  <a:srgbClr val="000090"/>
                </a:solidFill>
              </a:rPr>
              <a:t>would you expect?	</a:t>
            </a:r>
            <a:r>
              <a:rPr lang="en-US" b="1" dirty="0" smtClean="0"/>
              <a:t>:	</a:t>
            </a:r>
            <a:r>
              <a:rPr lang="en-US" dirty="0" smtClean="0"/>
              <a:t>(</a:t>
            </a:r>
            <a:r>
              <a:rPr lang="en-US" dirty="0"/>
              <a:t>[organization], claimed, responsibility</a:t>
            </a:r>
            <a:r>
              <a:rPr lang="en-US" dirty="0" smtClean="0"/>
              <a:t>)</a:t>
            </a:r>
          </a:p>
          <a:p>
            <a:endParaRPr lang="en-US" b="1" dirty="0" smtClean="0"/>
          </a:p>
          <a:p>
            <a:r>
              <a:rPr lang="en-US" b="1" dirty="0" smtClean="0">
                <a:solidFill>
                  <a:srgbClr val="000090"/>
                </a:solidFill>
              </a:rPr>
              <a:t>or vice</a:t>
            </a:r>
            <a:r>
              <a:rPr lang="en-US" b="1" dirty="0">
                <a:solidFill>
                  <a:srgbClr val="000090"/>
                </a:solidFill>
              </a:rPr>
              <a:t> </a:t>
            </a:r>
            <a:r>
              <a:rPr lang="en-US" b="1" dirty="0" smtClean="0">
                <a:solidFill>
                  <a:srgbClr val="000090"/>
                </a:solidFill>
              </a:rPr>
              <a:t>versa.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966348" y="1599863"/>
            <a:ext cx="826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(a) Does T entail T’ or T’ entail T </a:t>
            </a:r>
            <a:r>
              <a:rPr lang="en-US" b="1" dirty="0" smtClean="0"/>
              <a:t>in the real world?</a:t>
            </a:r>
            <a:endParaRPr lang="en-US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13942" y="4454839"/>
            <a:ext cx="8152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(</a:t>
            </a:r>
            <a:r>
              <a:rPr lang="en-US" b="1" dirty="0"/>
              <a:t>b) Do T and T’ capture information </a:t>
            </a:r>
            <a:r>
              <a:rPr lang="en-US" b="1" dirty="0" smtClean="0"/>
              <a:t>on the topic </a:t>
            </a:r>
            <a:r>
              <a:rPr lang="en-US" b="1" dirty="0"/>
              <a:t>of an </a:t>
            </a:r>
            <a:r>
              <a:rPr lang="en-US" b="1" dirty="0" smtClean="0"/>
              <a:t>single event?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b="1" dirty="0" smtClean="0">
                <a:solidFill>
                  <a:srgbClr val="000090"/>
                </a:solidFill>
              </a:rPr>
              <a:t>Is Topic (T) = Topic  (T’)</a:t>
            </a:r>
            <a:endParaRPr lang="en-US" b="1" dirty="0">
              <a:solidFill>
                <a:srgbClr val="00009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52048" y="3622989"/>
            <a:ext cx="7515716" cy="230917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 smtClean="0"/>
              <a:t>Manual evaluation showed Rel</a:t>
            </a:r>
            <a:r>
              <a:rPr lang="en-US" dirty="0" smtClean="0"/>
              <a:t>-grams </a:t>
            </a:r>
            <a:r>
              <a:rPr lang="en-US" dirty="0" smtClean="0"/>
              <a:t>capture </a:t>
            </a:r>
            <a:r>
              <a:rPr lang="en-US" dirty="0" smtClean="0"/>
              <a:t>useful </a:t>
            </a:r>
            <a:r>
              <a:rPr lang="en-US" dirty="0" smtClean="0"/>
              <a:t>event knowledge.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74% of Rel-grams are valid</a:t>
            </a:r>
            <a:r>
              <a:rPr lang="en-US" dirty="0" smtClean="0"/>
              <a:t>. i.e., 26% extraction errors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83% of the valid Rel-grams are entailments</a:t>
            </a:r>
          </a:p>
          <a:p>
            <a:r>
              <a:rPr lang="en-US" dirty="0"/>
              <a:t>	</a:t>
            </a:r>
            <a:r>
              <a:rPr lang="en-US" dirty="0" smtClean="0"/>
              <a:t>90% of the valid Rel-grams have the same topic.</a:t>
            </a:r>
          </a:p>
        </p:txBody>
      </p:sp>
    </p:spTree>
    <p:extLst>
      <p:ext uri="{BB962C8B-B14F-4D97-AF65-F5344CB8AC3E}">
        <p14:creationId xmlns:p14="http://schemas.microsoft.com/office/powerpoint/2010/main" val="36935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227626" y="3811580"/>
            <a:ext cx="4617356" cy="2697650"/>
            <a:chOff x="498930" y="1874350"/>
            <a:chExt cx="8051800" cy="4666340"/>
          </a:xfrm>
        </p:grpSpPr>
        <p:sp>
          <p:nvSpPr>
            <p:cNvPr id="6" name="Rounded Rectangle 5"/>
            <p:cNvSpPr/>
            <p:nvPr/>
          </p:nvSpPr>
          <p:spPr>
            <a:xfrm>
              <a:off x="2001159" y="1874350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bombing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76615" y="2393237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Lawsuit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25071" y="2912123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Arrest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	Time for which the player is suspended</a:t>
              </a:r>
            </a:p>
            <a:p>
              <a:endParaRPr lang="en-US" sz="10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98930" y="3456404"/>
              <a:ext cx="6549571" cy="3084286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00" b="1" dirty="0" smtClean="0"/>
                <a:t>Suspension</a:t>
              </a:r>
            </a:p>
            <a:p>
              <a:endParaRPr lang="en-US" sz="1000" dirty="0"/>
            </a:p>
            <a:p>
              <a:r>
                <a:rPr lang="en-US" sz="1000" b="1" dirty="0" smtClean="0"/>
                <a:t>Test</a:t>
              </a:r>
              <a:r>
                <a:rPr lang="en-US" sz="1000" dirty="0" smtClean="0"/>
                <a:t>		Drug test that was administered</a:t>
              </a:r>
            </a:p>
            <a:p>
              <a:r>
                <a:rPr lang="en-US" sz="1000" b="1" dirty="0" smtClean="0"/>
                <a:t>Player</a:t>
              </a:r>
              <a:r>
                <a:rPr lang="en-US" sz="1000" dirty="0" smtClean="0"/>
                <a:t>		Person who fails the test</a:t>
              </a:r>
            </a:p>
            <a:p>
              <a:r>
                <a:rPr lang="en-US" sz="1000" b="1" dirty="0" smtClean="0"/>
                <a:t>Team</a:t>
              </a:r>
              <a:r>
                <a:rPr lang="en-US" sz="1000" dirty="0" smtClean="0"/>
                <a:t>		Player’s team</a:t>
              </a:r>
            </a:p>
            <a:p>
              <a:r>
                <a:rPr lang="en-US" sz="1000" b="1" dirty="0" smtClean="0"/>
                <a:t>Organization	</a:t>
              </a:r>
              <a:r>
                <a:rPr lang="en-US" sz="1000" dirty="0" smtClean="0"/>
                <a:t>Organization that suspends the player</a:t>
              </a:r>
            </a:p>
            <a:p>
              <a:r>
                <a:rPr lang="en-US" sz="1000" b="1" dirty="0" smtClean="0"/>
                <a:t>Drug</a:t>
              </a:r>
              <a:r>
                <a:rPr lang="en-US" sz="1000" dirty="0" smtClean="0"/>
                <a:t>		Drug used by the player</a:t>
              </a:r>
            </a:p>
            <a:p>
              <a:r>
                <a:rPr lang="en-US" sz="1000" b="1" dirty="0" smtClean="0"/>
                <a:t>Duration</a:t>
              </a:r>
              <a:r>
                <a:rPr lang="en-US" sz="1000" dirty="0" smtClean="0"/>
                <a:t>	Time for which the player is suspended</a:t>
              </a:r>
            </a:p>
            <a:p>
              <a:endParaRPr lang="en-US" sz="1000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05432"/>
              </p:ext>
            </p:extLst>
          </p:nvPr>
        </p:nvGraphicFramePr>
        <p:xfrm>
          <a:off x="220131" y="1224597"/>
          <a:ext cx="5147735" cy="2435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779"/>
                <a:gridCol w="2164638"/>
                <a:gridCol w="620659"/>
                <a:gridCol w="620659"/>
              </a:tblGrid>
              <a:tr h="300090"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</a:t>
                      </a:r>
                      <a:endParaRPr lang="en-US" sz="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T’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#1(T,</a:t>
                      </a:r>
                      <a:r>
                        <a:rPr lang="en-US" sz="800" b="1" baseline="0" dirty="0" smtClean="0"/>
                        <a:t>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b="1" dirty="0" smtClean="0"/>
                        <a:t>#2(T, T’)</a:t>
                      </a:r>
                      <a:endParaRPr lang="en-US" sz="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000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(study,</a:t>
                      </a:r>
                      <a:r>
                        <a:rPr lang="en-US" sz="800" baseline="0" dirty="0" smtClean="0"/>
                        <a:t> </a:t>
                      </a:r>
                      <a:r>
                        <a:rPr lang="en-US" sz="800" dirty="0" smtClean="0"/>
                        <a:t>be released by, UCLA)</a:t>
                      </a:r>
                    </a:p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19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([person],</a:t>
                      </a:r>
                      <a:r>
                        <a:rPr lang="en-US" sz="800" baseline="0" dirty="0" smtClean="0"/>
                        <a:t> cited, X:[activity])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(X:[activity],</a:t>
                      </a:r>
                      <a:r>
                        <a:rPr lang="en-US" sz="800" baseline="0" dirty="0" smtClean="0"/>
                        <a:t> released by, [organization])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…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(X:[person], failed, test)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23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24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(bomb, exploded in, </a:t>
                      </a:r>
                      <a:r>
                        <a:rPr lang="en-US" sz="800" dirty="0" err="1" smtClean="0"/>
                        <a:t>Bhagdad</a:t>
                      </a:r>
                      <a:r>
                        <a:rPr lang="en-US" sz="800" dirty="0" smtClean="0"/>
                        <a:t>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7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90"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([device], exploded in, [location])</a:t>
                      </a:r>
                      <a:endParaRPr lang="en-US" sz="8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([organization],</a:t>
                      </a:r>
                      <a:r>
                        <a:rPr lang="en-US" sz="800" baseline="0" dirty="0" smtClean="0"/>
                        <a:t> claimed, responsibility)</a:t>
                      </a:r>
                      <a:endParaRPr lang="en-US" sz="8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14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11</a:t>
                      </a:r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Bent Arrow 2"/>
          <p:cNvSpPr/>
          <p:nvPr/>
        </p:nvSpPr>
        <p:spPr>
          <a:xfrm flipV="1">
            <a:off x="1998132" y="4352655"/>
            <a:ext cx="1388533" cy="1082153"/>
          </a:xfrm>
          <a:prstGeom prst="bentArrow">
            <a:avLst>
              <a:gd name="adj1" fmla="val 21870"/>
              <a:gd name="adj2" fmla="val 25000"/>
              <a:gd name="adj3" fmla="val 25000"/>
              <a:gd name="adj4" fmla="val 50009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16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Rel-grams to Schemas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9071" y="1230868"/>
            <a:ext cx="830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Schemas</a:t>
            </a:r>
            <a:r>
              <a:rPr lang="en-US" dirty="0" smtClean="0"/>
              <a:t> correspond to sets of relations that co-occur.</a:t>
            </a:r>
          </a:p>
        </p:txBody>
      </p: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5294312" y="2351090"/>
            <a:ext cx="1839913" cy="868363"/>
            <a:chOff x="1464740" y="4371624"/>
            <a:chExt cx="5263441" cy="2106786"/>
          </a:xfrm>
        </p:grpSpPr>
        <p:sp>
          <p:nvSpPr>
            <p:cNvPr id="16" name="Oval 15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4" name="Straight Connector 23"/>
            <p:cNvCxnSpPr>
              <a:stCxn id="18" idx="1"/>
              <a:endCxn id="16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>
              <a:stCxn id="17" idx="6"/>
              <a:endCxn id="18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>
              <a:stCxn id="22" idx="7"/>
              <a:endCxn id="18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>
              <a:endCxn id="19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18" idx="6"/>
              <a:endCxn id="20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19" idx="6"/>
              <a:endCxn id="21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36" name="Straight Connector 35"/>
            <p:cNvCxnSpPr>
              <a:stCxn id="31" idx="7"/>
              <a:endCxn id="30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31" idx="6"/>
              <a:endCxn id="32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35" idx="7"/>
              <a:endCxn id="32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endCxn id="33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/>
            <p:cNvCxnSpPr>
              <a:stCxn id="21" idx="5"/>
              <a:endCxn id="30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/>
            <p:cNvCxnSpPr>
              <a:stCxn id="22" idx="6"/>
              <a:endCxn id="20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Straight Connector 41"/>
            <p:cNvCxnSpPr>
              <a:stCxn id="19" idx="5"/>
              <a:endCxn id="20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/>
            <p:cNvCxnSpPr>
              <a:stCxn id="30" idx="5"/>
              <a:endCxn id="32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stCxn id="32" idx="5"/>
              <a:endCxn id="34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>
              <a:stCxn id="35" idx="5"/>
              <a:endCxn id="34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stCxn id="23" idx="5"/>
              <a:endCxn id="33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/>
            <p:cNvCxnSpPr>
              <a:stCxn id="33" idx="5"/>
              <a:endCxn id="34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9" name="Group 48"/>
          <p:cNvGrpSpPr>
            <a:grpSpLocks/>
          </p:cNvGrpSpPr>
          <p:nvPr/>
        </p:nvGrpSpPr>
        <p:grpSpPr bwMode="auto">
          <a:xfrm>
            <a:off x="5333206" y="5102225"/>
            <a:ext cx="1839913" cy="868362"/>
            <a:chOff x="1464740" y="4371624"/>
            <a:chExt cx="5263441" cy="2106786"/>
          </a:xfrm>
        </p:grpSpPr>
        <p:sp>
          <p:nvSpPr>
            <p:cNvPr id="50" name="Oval 49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58" name="Straight Connector 57"/>
            <p:cNvCxnSpPr>
              <a:stCxn id="52" idx="1"/>
              <a:endCxn id="50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/>
            <p:cNvCxnSpPr>
              <a:stCxn id="51" idx="6"/>
              <a:endCxn id="52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/>
            <p:cNvCxnSpPr>
              <a:stCxn id="56" idx="7"/>
              <a:endCxn id="52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/>
            <p:cNvCxnSpPr>
              <a:endCxn id="53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2" idx="6"/>
              <a:endCxn id="54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53" idx="6"/>
              <a:endCxn id="55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70" name="Straight Connector 69"/>
            <p:cNvCxnSpPr>
              <a:stCxn id="65" idx="7"/>
              <a:endCxn id="64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65" idx="6"/>
              <a:endCxn id="66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69" idx="7"/>
              <a:endCxn id="66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endCxn id="67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>
              <a:stCxn id="55" idx="5"/>
              <a:endCxn id="64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/>
            <p:cNvCxnSpPr>
              <a:stCxn id="56" idx="6"/>
              <a:endCxn id="54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stCxn id="53" idx="5"/>
              <a:endCxn id="54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/>
            <p:cNvCxnSpPr>
              <a:stCxn id="64" idx="5"/>
              <a:endCxn id="66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/>
            <p:cNvCxnSpPr>
              <a:stCxn id="66" idx="5"/>
              <a:endCxn id="68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/>
            <p:cNvCxnSpPr>
              <a:stCxn id="69" idx="5"/>
              <a:endCxn id="68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Straight Connector 79"/>
            <p:cNvCxnSpPr>
              <a:stCxn id="57" idx="5"/>
              <a:endCxn id="67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Straight Connector 80"/>
            <p:cNvCxnSpPr>
              <a:stCxn id="67" idx="5"/>
              <a:endCxn id="68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3" name="Group 82"/>
          <p:cNvGrpSpPr>
            <a:grpSpLocks/>
          </p:cNvGrpSpPr>
          <p:nvPr/>
        </p:nvGrpSpPr>
        <p:grpSpPr bwMode="auto">
          <a:xfrm>
            <a:off x="1190627" y="4952364"/>
            <a:ext cx="2041525" cy="915671"/>
            <a:chOff x="2728410" y="3597696"/>
            <a:chExt cx="2041166" cy="915240"/>
          </a:xfrm>
        </p:grpSpPr>
        <p:sp>
          <p:nvSpPr>
            <p:cNvPr id="84" name="Oval 83"/>
            <p:cNvSpPr>
              <a:spLocks noChangeArrowheads="1"/>
            </p:cNvSpPr>
            <p:nvPr/>
          </p:nvSpPr>
          <p:spPr bwMode="auto">
            <a:xfrm>
              <a:off x="3654860" y="3737330"/>
              <a:ext cx="1114716" cy="775606"/>
            </a:xfrm>
            <a:prstGeom prst="ellipse">
              <a:avLst/>
            </a:prstGeom>
            <a:solidFill>
              <a:srgbClr val="AAD211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5" name="Group 74"/>
            <p:cNvGrpSpPr>
              <a:grpSpLocks/>
            </p:cNvGrpSpPr>
            <p:nvPr/>
          </p:nvGrpSpPr>
          <p:grpSpPr bwMode="auto">
            <a:xfrm>
              <a:off x="2728410" y="3597696"/>
              <a:ext cx="1840449" cy="867953"/>
              <a:chOff x="1464740" y="4371624"/>
              <a:chExt cx="5263441" cy="2106786"/>
            </a:xfrm>
          </p:grpSpPr>
          <p:sp>
            <p:nvSpPr>
              <p:cNvPr id="86" name="Oval 85"/>
              <p:cNvSpPr/>
              <p:nvPr/>
            </p:nvSpPr>
            <p:spPr>
              <a:xfrm>
                <a:off x="1905048" y="4402436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1464740" y="5118821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2508765" y="5026384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244123" y="4464061"/>
                <a:ext cx="195189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439311" y="5280585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4260913" y="4714409"/>
                <a:ext cx="195189" cy="18102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118391" y="5708104"/>
                <a:ext cx="195189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727089" y="4371624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94" name="Straight Connector 93"/>
              <p:cNvCxnSpPr>
                <a:stCxn id="88" idx="1"/>
                <a:endCxn id="86" idx="5"/>
              </p:cNvCxnSpPr>
              <p:nvPr/>
            </p:nvCxnSpPr>
            <p:spPr>
              <a:xfrm flipH="1" flipV="1">
                <a:off x="2072998" y="4560348"/>
                <a:ext cx="467543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/>
              <p:cNvCxnSpPr>
                <a:stCxn id="87" idx="6"/>
                <a:endCxn id="88" idx="2"/>
              </p:cNvCxnSpPr>
              <p:nvPr/>
            </p:nvCxnSpPr>
            <p:spPr>
              <a:xfrm flipV="1">
                <a:off x="1664467" y="5118821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6" name="Straight Connector 95"/>
              <p:cNvCxnSpPr>
                <a:stCxn id="92" idx="7"/>
                <a:endCxn id="88" idx="4"/>
              </p:cNvCxnSpPr>
              <p:nvPr/>
            </p:nvCxnSpPr>
            <p:spPr>
              <a:xfrm flipV="1">
                <a:off x="2286344" y="5211258"/>
                <a:ext cx="322285" cy="52380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7" name="Straight Connector 96"/>
              <p:cNvCxnSpPr>
                <a:endCxn id="89" idx="2"/>
              </p:cNvCxnSpPr>
              <p:nvPr/>
            </p:nvCxnSpPr>
            <p:spPr>
              <a:xfrm flipV="1">
                <a:off x="2708492" y="4556497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8" name="Straight Connector 97"/>
              <p:cNvCxnSpPr>
                <a:stCxn id="88" idx="6"/>
                <a:endCxn id="90" idx="1"/>
              </p:cNvCxnSpPr>
              <p:nvPr/>
            </p:nvCxnSpPr>
            <p:spPr>
              <a:xfrm>
                <a:off x="2708492" y="5118821"/>
                <a:ext cx="762593" cy="18872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/>
              <p:cNvCxnSpPr>
                <a:stCxn id="89" idx="6"/>
                <a:endCxn id="91" idx="2"/>
              </p:cNvCxnSpPr>
              <p:nvPr/>
            </p:nvCxnSpPr>
            <p:spPr>
              <a:xfrm>
                <a:off x="3439311" y="4556497"/>
                <a:ext cx="821601" cy="24649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" name="Oval 99"/>
              <p:cNvSpPr/>
              <p:nvPr/>
            </p:nvSpPr>
            <p:spPr>
              <a:xfrm>
                <a:off x="4996270" y="4987869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1" name="Oval 100"/>
              <p:cNvSpPr/>
              <p:nvPr/>
            </p:nvSpPr>
            <p:spPr>
              <a:xfrm>
                <a:off x="4555965" y="5704254"/>
                <a:ext cx="199727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5599990" y="5611817"/>
                <a:ext cx="199727" cy="184873"/>
              </a:xfrm>
              <a:prstGeom prst="ellipse">
                <a:avLst/>
              </a:prstGeom>
              <a:solidFill>
                <a:srgbClr val="008000"/>
              </a:solidFill>
              <a:ln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3" name="Oval 102"/>
              <p:cNvSpPr/>
              <p:nvPr/>
            </p:nvSpPr>
            <p:spPr>
              <a:xfrm>
                <a:off x="6335347" y="5049493"/>
                <a:ext cx="195186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530533" y="5866018"/>
                <a:ext cx="199727" cy="18102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5209615" y="6293537"/>
                <a:ext cx="195186" cy="18487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cxnSp>
            <p:nvCxnSpPr>
              <p:cNvPr id="106" name="Straight Connector 105"/>
              <p:cNvCxnSpPr>
                <a:stCxn id="101" idx="7"/>
                <a:endCxn id="100" idx="3"/>
              </p:cNvCxnSpPr>
              <p:nvPr/>
            </p:nvCxnSpPr>
            <p:spPr>
              <a:xfrm flipV="1">
                <a:off x="4723915" y="5145780"/>
                <a:ext cx="299590" cy="58543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7" name="Straight Connector 106"/>
              <p:cNvCxnSpPr>
                <a:stCxn id="101" idx="6"/>
                <a:endCxn id="102" idx="2"/>
              </p:cNvCxnSpPr>
              <p:nvPr/>
            </p:nvCxnSpPr>
            <p:spPr>
              <a:xfrm flipV="1">
                <a:off x="4755691" y="5704254"/>
                <a:ext cx="844299" cy="9243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/>
              <p:cNvCxnSpPr>
                <a:stCxn id="105" idx="7"/>
                <a:endCxn id="102" idx="3"/>
              </p:cNvCxnSpPr>
              <p:nvPr/>
            </p:nvCxnSpPr>
            <p:spPr>
              <a:xfrm flipV="1">
                <a:off x="5377566" y="5769728"/>
                <a:ext cx="254198" cy="550770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9" name="Straight Connector 108"/>
              <p:cNvCxnSpPr>
                <a:endCxn id="103" idx="2"/>
              </p:cNvCxnSpPr>
              <p:nvPr/>
            </p:nvCxnSpPr>
            <p:spPr>
              <a:xfrm flipV="1">
                <a:off x="5799717" y="5141930"/>
                <a:ext cx="53563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0" name="Straight Connector 109"/>
              <p:cNvCxnSpPr>
                <a:stCxn id="91" idx="5"/>
                <a:endCxn id="100" idx="1"/>
              </p:cNvCxnSpPr>
              <p:nvPr/>
            </p:nvCxnSpPr>
            <p:spPr>
              <a:xfrm>
                <a:off x="4428866" y="4868470"/>
                <a:ext cx="594639" cy="146358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1" name="Straight Connector 110"/>
              <p:cNvCxnSpPr>
                <a:stCxn id="92" idx="6"/>
                <a:endCxn id="90" idx="3"/>
              </p:cNvCxnSpPr>
              <p:nvPr/>
            </p:nvCxnSpPr>
            <p:spPr>
              <a:xfrm flipV="1">
                <a:off x="2313580" y="5434646"/>
                <a:ext cx="1157505" cy="365894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/>
              <p:cNvCxnSpPr>
                <a:stCxn id="89" idx="5"/>
                <a:endCxn id="90" idx="0"/>
              </p:cNvCxnSpPr>
              <p:nvPr/>
            </p:nvCxnSpPr>
            <p:spPr>
              <a:xfrm>
                <a:off x="3412076" y="4618122"/>
                <a:ext cx="127099" cy="66246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3" name="Straight Connector 112"/>
              <p:cNvCxnSpPr>
                <a:stCxn id="100" idx="5"/>
                <a:endCxn id="102" idx="1"/>
              </p:cNvCxnSpPr>
              <p:nvPr/>
            </p:nvCxnSpPr>
            <p:spPr>
              <a:xfrm>
                <a:off x="5164223" y="5145780"/>
                <a:ext cx="467540" cy="492996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4" name="Straight Connector 113"/>
              <p:cNvCxnSpPr>
                <a:stCxn id="102" idx="5"/>
                <a:endCxn id="104" idx="2"/>
              </p:cNvCxnSpPr>
              <p:nvPr/>
            </p:nvCxnSpPr>
            <p:spPr>
              <a:xfrm>
                <a:off x="5767941" y="5769728"/>
                <a:ext cx="762593" cy="18487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5" name="Straight Connector 114"/>
              <p:cNvCxnSpPr>
                <a:stCxn id="105" idx="5"/>
                <a:endCxn id="104" idx="3"/>
              </p:cNvCxnSpPr>
              <p:nvPr/>
            </p:nvCxnSpPr>
            <p:spPr>
              <a:xfrm flipV="1">
                <a:off x="5377566" y="6020079"/>
                <a:ext cx="1184743" cy="431371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/>
              <p:cNvCxnSpPr>
                <a:stCxn id="93" idx="5"/>
                <a:endCxn id="103" idx="1"/>
              </p:cNvCxnSpPr>
              <p:nvPr/>
            </p:nvCxnSpPr>
            <p:spPr>
              <a:xfrm>
                <a:off x="5895039" y="4529536"/>
                <a:ext cx="467543" cy="546917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7" name="Straight Connector 116"/>
              <p:cNvCxnSpPr>
                <a:stCxn id="103" idx="5"/>
                <a:endCxn id="104" idx="0"/>
              </p:cNvCxnSpPr>
              <p:nvPr/>
            </p:nvCxnSpPr>
            <p:spPr>
              <a:xfrm>
                <a:off x="6503298" y="5207405"/>
                <a:ext cx="127099" cy="658613"/>
              </a:xfrm>
              <a:prstGeom prst="lin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18" name="Down Arrow 117"/>
          <p:cNvSpPr/>
          <p:nvPr/>
        </p:nvSpPr>
        <p:spPr>
          <a:xfrm rot="5400000">
            <a:off x="4212548" y="4918354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0" name="TextBox 119"/>
          <p:cNvSpPr txBox="1"/>
          <p:nvPr/>
        </p:nvSpPr>
        <p:spPr>
          <a:xfrm>
            <a:off x="5283200" y="1809792"/>
            <a:ext cx="2052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 graph.</a:t>
            </a:r>
            <a:endParaRPr lang="en-US" dirty="0"/>
          </a:p>
        </p:txBody>
      </p:sp>
      <p:graphicFrame>
        <p:nvGraphicFramePr>
          <p:cNvPr id="121" name="Table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52062"/>
              </p:ext>
            </p:extLst>
          </p:nvPr>
        </p:nvGraphicFramePr>
        <p:xfrm>
          <a:off x="383644" y="1809792"/>
          <a:ext cx="2827869" cy="2103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33"/>
                <a:gridCol w="1189128"/>
                <a:gridCol w="340954"/>
                <a:gridCol w="340954"/>
              </a:tblGrid>
              <a:tr h="182498"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</a:t>
                      </a:r>
                      <a:endParaRPr lang="en-US" sz="6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T’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#1(T,</a:t>
                      </a:r>
                      <a:r>
                        <a:rPr lang="en-US" sz="600" b="1" baseline="0" dirty="0" smtClean="0"/>
                        <a:t>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600" b="1" dirty="0" smtClean="0"/>
                        <a:t>#2(T, T’)</a:t>
                      </a:r>
                      <a:endParaRPr lang="en-US" sz="6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038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(he, cited, study)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(study,</a:t>
                      </a:r>
                      <a:r>
                        <a:rPr lang="en-US" sz="600" baseline="0" dirty="0" smtClean="0"/>
                        <a:t> </a:t>
                      </a:r>
                      <a:r>
                        <a:rPr lang="en-US" sz="600" dirty="0" smtClean="0"/>
                        <a:t>be released by, UCLA)</a:t>
                      </a:r>
                    </a:p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19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([person],</a:t>
                      </a:r>
                      <a:r>
                        <a:rPr lang="en-US" sz="600" baseline="0" dirty="0" smtClean="0"/>
                        <a:t> cited, X:[activity])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(X:[activity],</a:t>
                      </a:r>
                      <a:r>
                        <a:rPr lang="en-US" sz="600" baseline="0" dirty="0" smtClean="0"/>
                        <a:t> released by, [organization])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…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(X:[person], failed, test)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(X:[person], suspended for, [activity])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23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24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(bomb, exploded in, </a:t>
                      </a:r>
                      <a:r>
                        <a:rPr lang="en-US" sz="600" dirty="0" err="1" smtClean="0"/>
                        <a:t>Bhagdad</a:t>
                      </a:r>
                      <a:r>
                        <a:rPr lang="en-US" sz="600" dirty="0" smtClean="0"/>
                        <a:t>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(group, claimed, responsibility)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7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498"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([device], exploded in, [location])</a:t>
                      </a:r>
                      <a:endParaRPr lang="en-US" sz="60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dirty="0" smtClean="0"/>
                        <a:t>([organization],</a:t>
                      </a:r>
                      <a:r>
                        <a:rPr lang="en-US" sz="600" baseline="0" dirty="0" smtClean="0"/>
                        <a:t> claimed, responsibility)</a:t>
                      </a:r>
                      <a:endParaRPr lang="en-US" sz="6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14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600" dirty="0" smtClean="0"/>
                        <a:t>11</a:t>
                      </a:r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22" name="Right Arrow 121"/>
          <p:cNvSpPr/>
          <p:nvPr/>
        </p:nvSpPr>
        <p:spPr>
          <a:xfrm rot="5400000">
            <a:off x="5852319" y="3773212"/>
            <a:ext cx="914400" cy="2794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23" name="TextBox 122"/>
          <p:cNvSpPr txBox="1"/>
          <p:nvPr/>
        </p:nvSpPr>
        <p:spPr>
          <a:xfrm>
            <a:off x="2860677" y="4925296"/>
            <a:ext cx="287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Personalized PageRank</a:t>
            </a:r>
            <a:endParaRPr lang="en-US" sz="1400" dirty="0"/>
          </a:p>
        </p:txBody>
      </p:sp>
      <p:sp>
        <p:nvSpPr>
          <p:cNvPr id="124" name="Down Arrow 123"/>
          <p:cNvSpPr/>
          <p:nvPr/>
        </p:nvSpPr>
        <p:spPr>
          <a:xfrm rot="16200000" flipH="1">
            <a:off x="3996648" y="2212978"/>
            <a:ext cx="195025" cy="914400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593681" y="3644900"/>
            <a:ext cx="1801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 Seeds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92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43</a:t>
            </a:fld>
            <a:endParaRPr lang="en-US"/>
          </a:p>
        </p:txBody>
      </p:sp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457200" y="62463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System Output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374780" y="1730513"/>
            <a:ext cx="6998677" cy="5001244"/>
            <a:chOff x="629728" y="1182054"/>
            <a:chExt cx="7884545" cy="5532558"/>
          </a:xfrm>
        </p:grpSpPr>
        <p:grpSp>
          <p:nvGrpSpPr>
            <p:cNvPr id="2" name="Group 1"/>
            <p:cNvGrpSpPr/>
            <p:nvPr/>
          </p:nvGrpSpPr>
          <p:grpSpPr>
            <a:xfrm>
              <a:off x="629728" y="1728933"/>
              <a:ext cx="7884545" cy="4985679"/>
              <a:chOff x="703786" y="1728933"/>
              <a:chExt cx="7884545" cy="498567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022675" y="2775124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533215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A3</a:t>
                </a:r>
                <a:endParaRPr lang="en-US" sz="14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306196" y="3639982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used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33215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A4</a:t>
                </a:r>
                <a:endParaRPr lang="en-US" sz="14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306196" y="1956581"/>
                <a:ext cx="10207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failed</a:t>
                </a:r>
                <a:endParaRPr lang="en-US" sz="1400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4533215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A2</a:t>
                </a:r>
                <a:endParaRPr lang="en-US" sz="1400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268696" y="1728933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703786" y="1728933"/>
                <a:ext cx="1483760" cy="10554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400" b="1" dirty="0" smtClean="0"/>
                  <a:t>[person]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Murray,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Morgan, </a:t>
                </a:r>
              </a:p>
              <a:p>
                <a:pPr algn="r"/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...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416447" y="1728933"/>
                <a:ext cx="22860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rgbClr val="292934"/>
                    </a:solidFill>
                  </a:rPr>
                  <a:t>[none]</a:t>
                </a:r>
              </a:p>
              <a:p>
                <a:r>
                  <a:rPr lang="en-US" sz="1400" dirty="0" smtClean="0">
                    <a:solidFill>
                      <a:srgbClr val="7F7F7F"/>
                    </a:solidFill>
                  </a:rPr>
                  <a:t>test</a:t>
                </a:r>
                <a:endParaRPr lang="en-US" sz="1400" dirty="0">
                  <a:solidFill>
                    <a:srgbClr val="7F7F7F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268696" y="258405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268696" y="3435509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2268696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038117" y="4465221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for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4544381" y="426328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A5</a:t>
                </a:r>
                <a:endParaRPr lang="en-US" sz="1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268696" y="5125904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038117" y="5327840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was in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4544381" y="5125904"/>
                <a:ext cx="753979" cy="733250"/>
              </a:xfrm>
              <a:prstGeom prst="rect">
                <a:avLst/>
              </a:prstGeom>
              <a:solidFill>
                <a:srgbClr val="FF6600"/>
              </a:solidFill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A6</a:t>
                </a:r>
                <a:endParaRPr lang="en-US" sz="14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257529" y="5981362"/>
                <a:ext cx="753979" cy="73325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A1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026950" y="6183298"/>
                <a:ext cx="15105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suspended by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533214" y="5981362"/>
                <a:ext cx="753979" cy="733250"/>
              </a:xfrm>
              <a:prstGeom prst="rect">
                <a:avLst/>
              </a:prstGeom>
              <a:solidFill>
                <a:srgbClr val="0000F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/>
                  <a:t>A7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416447" y="258405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[time]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season, week, month,,…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416447" y="3435509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[substance] [drug]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cocaine, drug, gasoline, …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416447" y="4263284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[game] [activity]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violation, game, abuse, …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5416447" y="5157731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[location]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desert, Simsbury, Albany, … 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416447" y="5981362"/>
                <a:ext cx="31718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/>
                  <a:t>[person] [organization]</a:t>
                </a:r>
              </a:p>
              <a:p>
                <a:r>
                  <a:rPr lang="en-US" sz="1400" dirty="0" smtClean="0">
                    <a:solidFill>
                      <a:schemeClr val="bg1">
                        <a:lumMod val="50000"/>
                      </a:schemeClr>
                    </a:solidFill>
                  </a:rPr>
                  <a:t>Fitch, NBA, Bud Selig, … </a:t>
                </a: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2187546" y="1182054"/>
              <a:ext cx="3228901" cy="436449"/>
              <a:chOff x="2187546" y="1182054"/>
              <a:chExt cx="3228901" cy="436449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242770" y="1184871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526797" y="1182054"/>
                <a:ext cx="6591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Actor</a:t>
                </a:r>
                <a:endParaRPr lang="en-US" sz="14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2187546" y="1618503"/>
                <a:ext cx="3228901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3267197" y="1184871"/>
                <a:ext cx="8929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b="1" dirty="0" smtClean="0"/>
                  <a:t>Relation</a:t>
                </a:r>
                <a:endParaRPr lang="en-US" sz="1400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187546" y="1182054"/>
                <a:ext cx="3228901" cy="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094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44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-669516" y="3796675"/>
            <a:ext cx="201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Coherence Issue in Prior </a:t>
            </a:r>
            <a:r>
              <a:rPr lang="en-US" dirty="0" smtClean="0"/>
              <a:t>Work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304102" y="1375059"/>
            <a:ext cx="6383344" cy="4998784"/>
            <a:chOff x="1304102" y="1375059"/>
            <a:chExt cx="6383344" cy="4998784"/>
          </a:xfrm>
        </p:grpSpPr>
        <p:grpSp>
          <p:nvGrpSpPr>
            <p:cNvPr id="59" name="Group 58"/>
            <p:cNvGrpSpPr/>
            <p:nvPr/>
          </p:nvGrpSpPr>
          <p:grpSpPr>
            <a:xfrm>
              <a:off x="1304102" y="1911949"/>
              <a:ext cx="6383344" cy="4461894"/>
              <a:chOff x="1304102" y="1911949"/>
              <a:chExt cx="6383344" cy="4461894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1304102" y="1911949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37743" y="1911949"/>
                <a:ext cx="1232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3878502" y="3393427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spread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5347977" y="3084462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880552" y="4564680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broke out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620257" y="4311075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620257" y="3100537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62025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878502" y="2243751"/>
                <a:ext cx="12379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caused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5347977" y="1972434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A2</a:t>
                </a:r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304102" y="3135768"/>
                <a:ext cx="1217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disease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304102" y="4311075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pPr algn="r"/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452997" y="3070261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2" name="Minus 51"/>
              <p:cNvSpPr/>
              <p:nvPr/>
            </p:nvSpPr>
            <p:spPr>
              <a:xfrm>
                <a:off x="5587471" y="464567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711504" y="5534440"/>
                <a:ext cx="15818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extinguished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5347977" y="5459443"/>
                <a:ext cx="914400" cy="9144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A1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6469706" y="5473288"/>
                <a:ext cx="12177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8000"/>
                    </a:solidFill>
                  </a:rPr>
                  <a:t>infection</a:t>
                </a:r>
              </a:p>
              <a:p>
                <a:r>
                  <a:rPr lang="en-US" b="1" dirty="0" smtClean="0">
                    <a:solidFill>
                      <a:srgbClr val="FF6600"/>
                    </a:solidFill>
                  </a:rPr>
                  <a:t>fire</a:t>
                </a:r>
              </a:p>
            </p:txBody>
          </p:sp>
          <p:sp>
            <p:nvSpPr>
              <p:cNvPr id="58" name="Minus 57"/>
              <p:cNvSpPr/>
              <p:nvPr/>
            </p:nvSpPr>
            <p:spPr>
              <a:xfrm>
                <a:off x="2894242" y="5666127"/>
                <a:ext cx="409356" cy="183129"/>
              </a:xfrm>
              <a:prstGeom prst="mathMinus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2620257" y="1375059"/>
              <a:ext cx="3665012" cy="436449"/>
              <a:chOff x="2549832" y="2598517"/>
              <a:chExt cx="3665012" cy="436449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554112" y="2601334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408787" y="2598517"/>
                <a:ext cx="7874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Actor</a:t>
                </a:r>
                <a:endParaRPr lang="en-US" dirty="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>
                <a:off x="2554112" y="3034966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/>
              <p:cNvSpPr/>
              <p:nvPr/>
            </p:nvSpPr>
            <p:spPr>
              <a:xfrm>
                <a:off x="3873067" y="2601334"/>
                <a:ext cx="10952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Relation</a:t>
                </a:r>
                <a:endParaRPr lang="en-US" dirty="0"/>
              </a:p>
            </p:txBody>
          </p:sp>
          <p:cxnSp>
            <p:nvCxnSpPr>
              <p:cNvPr id="51" name="Straight Connector 50"/>
              <p:cNvCxnSpPr/>
              <p:nvPr/>
            </p:nvCxnSpPr>
            <p:spPr>
              <a:xfrm>
                <a:off x="2549832" y="2604710"/>
                <a:ext cx="366073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38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Schemas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7108" y="2082800"/>
            <a:ext cx="7724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 automatic method [Chambers and Jurafsky, 2009]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smtClean="0"/>
              <a:t>Relation Coherence</a:t>
            </a:r>
            <a:endParaRPr lang="en-US" b="1" dirty="0"/>
          </a:p>
          <a:p>
            <a:r>
              <a:rPr lang="en-US" dirty="0"/>
              <a:t>	1) Are the relations in a schema valid? </a:t>
            </a:r>
            <a:endParaRPr lang="en-US" dirty="0" smtClean="0"/>
          </a:p>
          <a:p>
            <a:r>
              <a:rPr lang="en-US" dirty="0" smtClean="0"/>
              <a:t>	2) Do the relations belong to the schema topic?</a:t>
            </a:r>
          </a:p>
          <a:p>
            <a:endParaRPr lang="en-US" dirty="0" smtClean="0"/>
          </a:p>
          <a:p>
            <a:r>
              <a:rPr lang="en-US" b="1" dirty="0" smtClean="0"/>
              <a:t>Actor coherence:</a:t>
            </a:r>
            <a:endParaRPr lang="en-US" b="1" dirty="0"/>
          </a:p>
          <a:p>
            <a:r>
              <a:rPr lang="en-US" dirty="0" smtClean="0"/>
              <a:t>	3) Do the actors have a useful role within the schema?</a:t>
            </a:r>
            <a:endParaRPr lang="en-US" dirty="0"/>
          </a:p>
          <a:p>
            <a:r>
              <a:rPr lang="en-US" dirty="0" smtClean="0"/>
              <a:t>	4) What fraction of instances fit the role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7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Times New Roman" charset="0"/>
                <a:cs typeface="Times New Roman" charset="0"/>
              </a:rPr>
              <a:t>Results</a:t>
            </a:r>
            <a:endParaRPr lang="en-US" dirty="0">
              <a:latin typeface="Times New Roman" charset="0"/>
              <a:cs typeface="Times New Roman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1041400" y="1295400"/>
            <a:ext cx="7597775" cy="628650"/>
          </a:xfrm>
        </p:spPr>
        <p:txBody>
          <a:bodyPr/>
          <a:lstStyle/>
          <a:p>
            <a:pPr marL="0" indent="0" algn="ctr">
              <a:buFont typeface="Arial" charset="0"/>
              <a:buNone/>
            </a:pPr>
            <a:r>
              <a:rPr lang="en-US" dirty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More coherent sets of relations and </a:t>
            </a:r>
            <a:r>
              <a:rPr lang="en-US" dirty="0" smtClean="0">
                <a:solidFill>
                  <a:srgbClr val="292934"/>
                </a:solidFill>
                <a:latin typeface="Times New Roman" charset="0"/>
                <a:cs typeface="Times New Roman" charset="0"/>
              </a:rPr>
              <a:t>actors!</a:t>
            </a:r>
            <a:endParaRPr lang="en-US" dirty="0">
              <a:solidFill>
                <a:srgbClr val="292934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174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ED8D0A6D-AB9C-0247-A1D5-330ECA801201}" type="slidenum">
              <a:rPr lang="en-US">
                <a:solidFill>
                  <a:srgbClr val="003399"/>
                </a:solidFill>
              </a:rPr>
              <a:pPr/>
              <a:t>46</a:t>
            </a:fld>
            <a:endParaRPr lang="en-US">
              <a:solidFill>
                <a:srgbClr val="003399"/>
              </a:solidFill>
            </a:endParaRPr>
          </a:p>
        </p:txBody>
      </p:sp>
      <p:sp>
        <p:nvSpPr>
          <p:cNvPr id="17419" name="TextBox 10"/>
          <p:cNvSpPr txBox="1">
            <a:spLocks noChangeArrowheads="1"/>
          </p:cNvSpPr>
          <p:nvPr/>
        </p:nvSpPr>
        <p:spPr bwMode="auto">
          <a:xfrm>
            <a:off x="3010958" y="6437001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/>
              <a:t>Balasubramanian 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1368281"/>
              </p:ext>
            </p:extLst>
          </p:nvPr>
        </p:nvGraphicFramePr>
        <p:xfrm>
          <a:off x="2286000" y="2057400"/>
          <a:ext cx="5054600" cy="347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06700" y="5537200"/>
            <a:ext cx="4432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Differences are statistically significant.</a:t>
            </a:r>
            <a:endParaRPr lang="en-US" sz="1200" b="1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269484" y="3289300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990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a fully automatic method for discovering event schemas.</a:t>
            </a:r>
            <a:endParaRPr lang="en-US" dirty="0"/>
          </a:p>
          <a:p>
            <a:pPr lvl="1"/>
            <a:r>
              <a:rPr lang="en-US" dirty="0" smtClean="0"/>
              <a:t>Scales to arbitrary domains.</a:t>
            </a:r>
          </a:p>
          <a:p>
            <a:pPr lvl="1"/>
            <a:r>
              <a:rPr lang="en-US" dirty="0" smtClean="0"/>
              <a:t>Improved coherence compared to prior state-of-the-art.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Released a set of 2K schemas that were mined from New York Times.</a:t>
            </a:r>
          </a:p>
          <a:p>
            <a:endParaRPr lang="en-US" dirty="0" smtClean="0"/>
          </a:p>
          <a:p>
            <a:r>
              <a:rPr lang="en-US" dirty="0" smtClean="0"/>
              <a:t>Released a set of 1.1 Million Rel-grams.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4063" y="4792134"/>
            <a:ext cx="6591537" cy="194733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) Schemas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3) Question 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7" y="3165368"/>
            <a:ext cx="1475117" cy="153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4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339071" y="16520"/>
            <a:ext cx="8505911" cy="9906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2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3483088" y="2351666"/>
            <a:ext cx="1877446" cy="1606707"/>
            <a:chOff x="1165516" y="3944993"/>
            <a:chExt cx="3164603" cy="241844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5516" y="3944993"/>
              <a:ext cx="3164603" cy="241844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2962" y="5403505"/>
              <a:ext cx="582310" cy="388761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212071" y="591621"/>
            <a:ext cx="850591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Question Answering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[On-going work]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490334" y="4656921"/>
            <a:ext cx="6460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Joint work with: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1" y="4527621"/>
            <a:ext cx="2490334" cy="18677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7941" y="5131566"/>
            <a:ext cx="40132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68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Extracting Salient Information About Events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765" y="2587599"/>
            <a:ext cx="4535234" cy="3142092"/>
          </a:xfrm>
          <a:prstGeom prst="rect">
            <a:avLst/>
          </a:prstGeom>
          <a:ln>
            <a:solidFill>
              <a:srgbClr val="000090"/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444" y="2953134"/>
            <a:ext cx="4673736" cy="324534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364" y="3283673"/>
            <a:ext cx="4725690" cy="3277397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188363" y="1839334"/>
            <a:ext cx="524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564" y="4628324"/>
            <a:ext cx="1380067" cy="772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666" y="2587599"/>
            <a:ext cx="1382965" cy="1654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666" y="5729691"/>
            <a:ext cx="1377169" cy="93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Questions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9070" y="1159691"/>
            <a:ext cx="8505911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One </a:t>
            </a:r>
            <a:r>
              <a:rPr lang="en-US" dirty="0"/>
              <a:t>hot, summer day it rained very heavily. After the rain</a:t>
            </a:r>
            <a:r>
              <a:rPr lang="en-US" dirty="0" smtClean="0"/>
              <a:t>, a </a:t>
            </a:r>
            <a:r>
              <a:rPr lang="en-US" dirty="0"/>
              <a:t>plastic pan on a picnic table had 2 cm of rainwater in it. </a:t>
            </a:r>
            <a:r>
              <a:rPr lang="en-US" dirty="0" smtClean="0"/>
              <a:t>Four hours </a:t>
            </a:r>
            <a:r>
              <a:rPr lang="en-US" dirty="0"/>
              <a:t>later, all the rainwater in the pan was gone.</a:t>
            </a:r>
          </a:p>
          <a:p>
            <a:pPr marL="68580" indent="0">
              <a:buNone/>
            </a:pPr>
            <a:endParaRPr lang="en-US" b="1" dirty="0" smtClean="0"/>
          </a:p>
          <a:p>
            <a:r>
              <a:rPr lang="en-US" dirty="0"/>
              <a:t>Which process caused the rainwater in the pan to disappear as it sat</a:t>
            </a:r>
          </a:p>
          <a:p>
            <a:r>
              <a:rPr lang="en-US" dirty="0"/>
              <a:t>outside in the hot air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	A	condensation</a:t>
            </a:r>
          </a:p>
          <a:p>
            <a:r>
              <a:rPr lang="en-US" b="1" dirty="0"/>
              <a:t>	</a:t>
            </a:r>
            <a:r>
              <a:rPr lang="en-US" b="1" dirty="0" smtClean="0"/>
              <a:t>B	evaporation</a:t>
            </a:r>
          </a:p>
          <a:p>
            <a:r>
              <a:rPr lang="en-US" dirty="0"/>
              <a:t>	</a:t>
            </a:r>
            <a:r>
              <a:rPr lang="en-US" dirty="0" smtClean="0"/>
              <a:t>C	precipitation</a:t>
            </a:r>
          </a:p>
          <a:p>
            <a:r>
              <a:rPr lang="en-US" dirty="0"/>
              <a:t>	</a:t>
            </a:r>
            <a:r>
              <a:rPr lang="en-US" dirty="0" smtClean="0"/>
              <a:t>D	erosion</a:t>
            </a:r>
          </a:p>
          <a:p>
            <a:endParaRPr lang="en-US" dirty="0" smtClean="0"/>
          </a:p>
          <a:p>
            <a:r>
              <a:rPr lang="en-US" dirty="0"/>
              <a:t>If the day were cool instead of hot, the rainwater in the pan would have</a:t>
            </a:r>
          </a:p>
          <a:p>
            <a:r>
              <a:rPr lang="en-US" dirty="0" smtClean="0"/>
              <a:t>disappeared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b="1" dirty="0" smtClean="0"/>
              <a:t>A 	slower</a:t>
            </a:r>
            <a:endParaRPr lang="en-US" b="1" dirty="0"/>
          </a:p>
          <a:p>
            <a:r>
              <a:rPr lang="en-US" dirty="0" smtClean="0"/>
              <a:t>	B 	faster</a:t>
            </a:r>
            <a:endParaRPr lang="en-US" dirty="0"/>
          </a:p>
          <a:p>
            <a:r>
              <a:rPr lang="en-US" dirty="0" smtClean="0"/>
              <a:t>	C	in </a:t>
            </a:r>
            <a:r>
              <a:rPr lang="en-US" dirty="0"/>
              <a:t>the same amount of </a:t>
            </a:r>
            <a:r>
              <a:rPr lang="en-US" dirty="0" smtClean="0"/>
              <a:t>time</a:t>
            </a:r>
            <a:endParaRPr lang="en-US" b="1" dirty="0" smtClean="0"/>
          </a:p>
          <a:p>
            <a:pPr marL="68580" indent="0">
              <a:buNone/>
            </a:pP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248729" y="3246581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51448" y="5200072"/>
            <a:ext cx="387927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Qualitative relationship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4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Keyword Matching alone isn’t adequate.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138" y="1157153"/>
            <a:ext cx="8505911" cy="5015970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sz="1800" dirty="0"/>
              <a:t>Which example describes an organism taking in nutrients?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(A) a </a:t>
            </a:r>
            <a:r>
              <a:rPr lang="en-US" sz="1800" dirty="0"/>
              <a:t>dog burying a bone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B) a girl eating an apple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(</a:t>
            </a:r>
            <a:r>
              <a:rPr lang="en-US" sz="1800" dirty="0"/>
              <a:t>C) an insect crawling on a leaf </a:t>
            </a:r>
            <a:endParaRPr lang="en-US" sz="1800" dirty="0" smtClean="0"/>
          </a:p>
          <a:p>
            <a:pPr marL="68580" indent="0">
              <a:buNone/>
            </a:pPr>
            <a:r>
              <a:rPr lang="en-US" sz="1800" dirty="0" smtClean="0"/>
              <a:t>	</a:t>
            </a:r>
            <a:r>
              <a:rPr lang="en-US" sz="1800" b="1" dirty="0" smtClean="0">
                <a:solidFill>
                  <a:srgbClr val="800000"/>
                </a:solidFill>
              </a:rPr>
              <a:t>(</a:t>
            </a:r>
            <a:r>
              <a:rPr lang="en-US" sz="1800" b="1" dirty="0">
                <a:solidFill>
                  <a:srgbClr val="800000"/>
                </a:solidFill>
              </a:rPr>
              <a:t>D) a boy planting tomatoes in a garden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Question</a:t>
            </a:r>
          </a:p>
          <a:p>
            <a:pPr marL="0" indent="0">
              <a:buNone/>
            </a:pPr>
            <a:r>
              <a:rPr lang="en-US" sz="1800" dirty="0" smtClean="0"/>
              <a:t>A boy </a:t>
            </a:r>
            <a:r>
              <a:rPr lang="en-US" sz="1800" b="1" dirty="0">
                <a:solidFill>
                  <a:srgbClr val="D2533C"/>
                </a:solidFill>
              </a:rPr>
              <a:t>planting</a:t>
            </a:r>
            <a:r>
              <a:rPr lang="en-US" sz="1800" dirty="0" smtClean="0">
                <a:solidFill>
                  <a:schemeClr val="tx2"/>
                </a:solidFill>
              </a:rPr>
              <a:t> </a:t>
            </a:r>
            <a:r>
              <a:rPr lang="en-US" sz="1800" dirty="0" smtClean="0"/>
              <a:t>tomatoes in a garden describes an organism </a:t>
            </a:r>
            <a:r>
              <a:rPr lang="en-US" sz="1800" b="1" dirty="0" smtClean="0">
                <a:solidFill>
                  <a:srgbClr val="D2533C"/>
                </a:solidFill>
              </a:rPr>
              <a:t>taking in nutrients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b="1" dirty="0" smtClean="0"/>
              <a:t>Matching Sentence</a:t>
            </a:r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roots of the </a:t>
            </a:r>
            <a:r>
              <a:rPr lang="en-US" sz="1800" b="1" dirty="0">
                <a:solidFill>
                  <a:srgbClr val="D2533C"/>
                </a:solidFill>
              </a:rPr>
              <a:t>plant</a:t>
            </a:r>
            <a:r>
              <a:rPr lang="en-US" sz="1800" dirty="0">
                <a:solidFill>
                  <a:srgbClr val="D2533C"/>
                </a:solidFill>
              </a:rPr>
              <a:t> </a:t>
            </a:r>
            <a:r>
              <a:rPr lang="en-US" sz="1800" b="1" dirty="0">
                <a:solidFill>
                  <a:srgbClr val="D2533C"/>
                </a:solidFill>
              </a:rPr>
              <a:t>take in</a:t>
            </a:r>
            <a:r>
              <a:rPr lang="en-US" sz="1800" dirty="0"/>
              <a:t> water and </a:t>
            </a:r>
            <a:r>
              <a:rPr lang="en-US" sz="1800" b="1" dirty="0">
                <a:solidFill>
                  <a:srgbClr val="D2533C"/>
                </a:solidFill>
              </a:rPr>
              <a:t>nutrients</a:t>
            </a:r>
            <a:r>
              <a:rPr lang="en-US" sz="18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7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Knowledge Requirements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91484" y="1474598"/>
            <a:ext cx="3129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[AKBC-WEKEX, 2013]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20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Approach</a:t>
            </a:r>
            <a:endParaRPr lang="en-US" sz="2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9071" y="1845734"/>
            <a:ext cx="807679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knowledge through </a:t>
            </a:r>
            <a:r>
              <a:rPr lang="en-US" b="1" dirty="0" smtClean="0"/>
              <a:t>machine-reading of texts</a:t>
            </a:r>
            <a:r>
              <a:rPr lang="en-US" dirty="0" smtClean="0"/>
              <a:t> and existing sources.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dirty="0" smtClean="0"/>
              <a:t>Study guides	</a:t>
            </a:r>
          </a:p>
          <a:p>
            <a:r>
              <a:rPr lang="en-US" dirty="0"/>
              <a:t>	</a:t>
            </a:r>
            <a:r>
              <a:rPr lang="en-US" dirty="0" smtClean="0"/>
              <a:t>Web texts</a:t>
            </a:r>
          </a:p>
          <a:p>
            <a:r>
              <a:rPr lang="en-US" dirty="0"/>
              <a:t>	</a:t>
            </a:r>
            <a:r>
              <a:rPr lang="en-US" dirty="0" smtClean="0"/>
              <a:t>Definitions</a:t>
            </a:r>
          </a:p>
          <a:p>
            <a:endParaRPr lang="en-US" dirty="0" smtClean="0"/>
          </a:p>
          <a:p>
            <a:r>
              <a:rPr lang="en-US" b="1" dirty="0" smtClean="0"/>
              <a:t>Multiple</a:t>
            </a:r>
            <a:r>
              <a:rPr lang="en-US" dirty="0" smtClean="0"/>
              <a:t> reasoning methods.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	Text-based reasoning	(e.g., structured matching)</a:t>
            </a:r>
          </a:p>
          <a:p>
            <a:r>
              <a:rPr lang="en-US" dirty="0"/>
              <a:t>	</a:t>
            </a:r>
            <a:r>
              <a:rPr lang="en-US" dirty="0" smtClean="0"/>
              <a:t>Semi-formal deduction using text-based propositions.</a:t>
            </a:r>
          </a:p>
          <a:p>
            <a:r>
              <a:rPr lang="en-US" dirty="0" smtClean="0"/>
              <a:t>	Probabilistic deductive reasoning in First-order-logic.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85000" y="3111500"/>
            <a:ext cx="1579422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Current focus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892800" y="2311400"/>
            <a:ext cx="914400" cy="6604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892800" y="3480832"/>
            <a:ext cx="914400" cy="67206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5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Machine-reading to Extract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67" t="25638" r="12857" b="5992"/>
          <a:stretch/>
        </p:blipFill>
        <p:spPr>
          <a:xfrm>
            <a:off x="1287692" y="2149446"/>
            <a:ext cx="6400799" cy="43847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91100" y="1562100"/>
            <a:ext cx="1358900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WordNet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19900" y="3384492"/>
            <a:ext cx="1389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Open IE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19900" y="6146800"/>
            <a:ext cx="1257300" cy="495300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295899" y="5822892"/>
            <a:ext cx="2913713" cy="369332"/>
          </a:xfrm>
          <a:prstGeom prst="rect">
            <a:avLst/>
          </a:prstGeom>
          <a:solidFill>
            <a:srgbClr val="AAD21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Patterns over Study Guide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43071" t="20588" r="29213" b="7647"/>
          <a:stretch/>
        </p:blipFill>
        <p:spPr>
          <a:xfrm>
            <a:off x="8209613" y="5290524"/>
            <a:ext cx="934387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00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887602" y="3195164"/>
            <a:ext cx="6884534" cy="1119674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Reasoning using retrieved knowledge</a:t>
            </a:r>
            <a:endParaRPr lang="en-US" dirty="0"/>
          </a:p>
        </p:txBody>
      </p:sp>
      <p:sp>
        <p:nvSpPr>
          <p:cNvPr id="95" name="Rounded Rectangle 94"/>
          <p:cNvSpPr/>
          <p:nvPr/>
        </p:nvSpPr>
        <p:spPr>
          <a:xfrm>
            <a:off x="1078777" y="1461037"/>
            <a:ext cx="6520200" cy="1092365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118" name="Down Arrow 117"/>
          <p:cNvSpPr/>
          <p:nvPr/>
        </p:nvSpPr>
        <p:spPr>
          <a:xfrm>
            <a:off x="4182954" y="2648984"/>
            <a:ext cx="284553" cy="477909"/>
          </a:xfrm>
          <a:prstGeom prst="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0" name="Up-Down Arrow 129"/>
          <p:cNvSpPr/>
          <p:nvPr/>
        </p:nvSpPr>
        <p:spPr>
          <a:xfrm>
            <a:off x="4169299" y="4373943"/>
            <a:ext cx="284553" cy="641764"/>
          </a:xfrm>
          <a:prstGeom prst="upDown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Title 1"/>
          <p:cNvSpPr>
            <a:spLocks noGrp="1"/>
          </p:cNvSpPr>
          <p:nvPr>
            <p:ph type="title"/>
          </p:nvPr>
        </p:nvSpPr>
        <p:spPr>
          <a:xfrm>
            <a:off x="115704" y="248538"/>
            <a:ext cx="8737244" cy="809746"/>
          </a:xfrm>
        </p:spPr>
        <p:txBody>
          <a:bodyPr/>
          <a:lstStyle/>
          <a:p>
            <a:r>
              <a:rPr lang="en-US" dirty="0" smtClean="0"/>
              <a:t>Answering Questions using Knowledge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grpSp>
        <p:nvGrpSpPr>
          <p:cNvPr id="10" name="Group 9"/>
          <p:cNvGrpSpPr/>
          <p:nvPr/>
        </p:nvGrpSpPr>
        <p:grpSpPr>
          <a:xfrm>
            <a:off x="709986" y="5138742"/>
            <a:ext cx="7865513" cy="1092365"/>
            <a:chOff x="614492" y="4904186"/>
            <a:chExt cx="7865513" cy="1092365"/>
          </a:xfrm>
        </p:grpSpPr>
        <p:sp>
          <p:nvSpPr>
            <p:cNvPr id="11" name="Rounded Rectangle 10"/>
            <p:cNvSpPr/>
            <p:nvPr/>
          </p:nvSpPr>
          <p:spPr>
            <a:xfrm>
              <a:off x="614492" y="4904186"/>
              <a:ext cx="7865513" cy="1092365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an 11"/>
            <p:cNvSpPr/>
            <p:nvPr/>
          </p:nvSpPr>
          <p:spPr>
            <a:xfrm>
              <a:off x="751069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Study</a:t>
              </a:r>
            </a:p>
            <a:p>
              <a:pPr algn="ctr"/>
              <a:r>
                <a:rPr lang="en-US" sz="1400" dirty="0" smtClean="0"/>
                <a:t>guide</a:t>
              </a:r>
              <a:endParaRPr lang="en-US" sz="1400" dirty="0"/>
            </a:p>
          </p:txBody>
        </p:sp>
        <p:sp>
          <p:nvSpPr>
            <p:cNvPr id="13" name="Can 12"/>
            <p:cNvSpPr/>
            <p:nvPr/>
          </p:nvSpPr>
          <p:spPr>
            <a:xfrm>
              <a:off x="1765950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Web</a:t>
              </a:r>
              <a:endParaRPr lang="en-US" sz="1400" dirty="0"/>
            </a:p>
          </p:txBody>
        </p:sp>
        <p:sp>
          <p:nvSpPr>
            <p:cNvPr id="14" name="Can 13"/>
            <p:cNvSpPr/>
            <p:nvPr/>
          </p:nvSpPr>
          <p:spPr>
            <a:xfrm>
              <a:off x="2808143" y="506583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Defns</a:t>
              </a:r>
              <a:endParaRPr lang="en-US" sz="1400" dirty="0"/>
            </a:p>
          </p:txBody>
        </p:sp>
        <p:sp>
          <p:nvSpPr>
            <p:cNvPr id="15" name="Can 14"/>
            <p:cNvSpPr/>
            <p:nvPr/>
          </p:nvSpPr>
          <p:spPr>
            <a:xfrm>
              <a:off x="4003244" y="5093149"/>
              <a:ext cx="862481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Cause/Effect</a:t>
              </a:r>
              <a:endParaRPr lang="en-US" sz="1400" dirty="0"/>
            </a:p>
          </p:txBody>
        </p:sp>
        <p:sp>
          <p:nvSpPr>
            <p:cNvPr id="16" name="Can 15"/>
            <p:cNvSpPr/>
            <p:nvPr/>
          </p:nvSpPr>
          <p:spPr>
            <a:xfrm>
              <a:off x="5061282" y="5093149"/>
              <a:ext cx="1001737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Action/Purpose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13819" y="5232553"/>
              <a:ext cx="74834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</a:t>
              </a:r>
              <a:endParaRPr lang="en-US" dirty="0"/>
            </a:p>
          </p:txBody>
        </p:sp>
        <p:sp>
          <p:nvSpPr>
            <p:cNvPr id="18" name="Can 17"/>
            <p:cNvSpPr/>
            <p:nvPr/>
          </p:nvSpPr>
          <p:spPr>
            <a:xfrm>
              <a:off x="6811364" y="5093149"/>
              <a:ext cx="1120254" cy="696382"/>
            </a:xfrm>
            <a:prstGeom prst="can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Taxonomic</a:t>
              </a:r>
              <a:endParaRPr lang="en-US" sz="14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766118" y="6324600"/>
            <a:ext cx="1999682" cy="369332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98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Interpretation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39071" y="1324429"/>
            <a:ext cx="8659786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Which example describes an organism taking in nutrients? </a:t>
            </a:r>
            <a:endParaRPr lang="en-US" b="1" dirty="0" smtClean="0"/>
          </a:p>
          <a:p>
            <a:r>
              <a:rPr lang="en-US" dirty="0" smtClean="0"/>
              <a:t>(A) a </a:t>
            </a:r>
            <a:r>
              <a:rPr lang="en-US" dirty="0"/>
              <a:t>dog burying a bone </a:t>
            </a:r>
            <a:r>
              <a:rPr lang="en-US" dirty="0" smtClean="0"/>
              <a:t>(</a:t>
            </a:r>
            <a:r>
              <a:rPr lang="en-US" dirty="0"/>
              <a:t>B) a girl eating an apple </a:t>
            </a:r>
            <a:r>
              <a:rPr lang="en-US" dirty="0" smtClean="0"/>
              <a:t>(</a:t>
            </a:r>
            <a:r>
              <a:rPr lang="en-US" dirty="0"/>
              <a:t>C) an insect crawling on a leaf 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D) a boy planting tomatoes in a garden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9071" y="3011710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girl eating an apple describes an organism taking in nutrients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071" y="4184023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142" y="2576286"/>
            <a:ext cx="139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Assertion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9141" y="3765949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2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  <p:bldP spid="3" grpId="0"/>
      <p:bldP spid="1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Supporting Evidence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6074" y="2721690"/>
            <a:ext cx="8659786" cy="175432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257300" lvl="2" indent="-342900">
              <a:buAutoNum type="arabicParenR"/>
            </a:pPr>
            <a:r>
              <a:rPr lang="en-US" dirty="0" smtClean="0"/>
              <a:t>[animals eat]		</a:t>
            </a:r>
            <a:r>
              <a:rPr lang="en-US" dirty="0" smtClean="0">
                <a:solidFill>
                  <a:srgbClr val="4A7312"/>
                </a:solidFill>
              </a:rPr>
              <a:t>EFFECT</a:t>
            </a:r>
            <a:r>
              <a:rPr lang="en-US" dirty="0" smtClean="0"/>
              <a:t>		[animals get nutrients]</a:t>
            </a:r>
          </a:p>
          <a:p>
            <a:r>
              <a:rPr lang="en-US" dirty="0"/>
              <a:t>	 </a:t>
            </a:r>
            <a:r>
              <a:rPr lang="en-US" dirty="0" smtClean="0"/>
              <a:t>      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Animals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must eat in order to get nutrients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endParaRPr lang="en-US" dirty="0"/>
          </a:p>
          <a:p>
            <a:pPr marL="1257300" lvl="2" indent="-342900">
              <a:buAutoNum type="arabicParenR" startAt="2"/>
            </a:pPr>
            <a:r>
              <a:rPr lang="en-US" dirty="0" smtClean="0"/>
              <a:t>[cow eating grass]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[animal eating plants]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dirty="0" smtClean="0">
                <a:solidFill>
                  <a:srgbClr val="A6A6A6"/>
                </a:solidFill>
              </a:rPr>
              <a:t>Cow </a:t>
            </a:r>
            <a:r>
              <a:rPr lang="en-US" dirty="0">
                <a:solidFill>
                  <a:srgbClr val="A6A6A6"/>
                </a:solidFill>
              </a:rPr>
              <a:t>eating grass is an example of an animal eating plants</a:t>
            </a:r>
            <a:r>
              <a:rPr lang="en-US" dirty="0" smtClean="0">
                <a:solidFill>
                  <a:srgbClr val="A6A6A6"/>
                </a:solidFill>
              </a:rPr>
              <a:t>.</a:t>
            </a:r>
            <a:endParaRPr lang="en-US" dirty="0"/>
          </a:p>
          <a:p>
            <a:r>
              <a:rPr lang="en-US" dirty="0" smtClean="0"/>
              <a:t>		…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9141" y="2235200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506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as Reasoning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8790" y="2334522"/>
            <a:ext cx="8659786" cy="1142204"/>
            <a:chOff x="339071" y="3411151"/>
            <a:chExt cx="8659786" cy="1142204"/>
          </a:xfrm>
        </p:grpSpPr>
        <p:sp>
          <p:nvSpPr>
            <p:cNvPr id="6" name="TextBox 5"/>
            <p:cNvSpPr txBox="1"/>
            <p:nvPr/>
          </p:nvSpPr>
          <p:spPr>
            <a:xfrm>
              <a:off x="339071" y="4184023"/>
              <a:ext cx="865978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[girl eat apple]			[organism take in nutrients]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97740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Known: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9801" y="3786430"/>
              <a:ext cx="25400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 Determine:</a:t>
              </a:r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8229" y="3411151"/>
              <a:ext cx="2339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Problem Statement </a:t>
              </a:r>
              <a:endParaRPr lang="en-US" b="1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39071" y="1677889"/>
            <a:ext cx="8659786" cy="36933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[girl eat apple]	</a:t>
            </a:r>
            <a:r>
              <a:rPr lang="en-US" dirty="0" smtClean="0">
                <a:solidFill>
                  <a:srgbClr val="4A7312"/>
                </a:solidFill>
              </a:rPr>
              <a:t>EXAMPLE</a:t>
            </a:r>
            <a:r>
              <a:rPr lang="en-US" dirty="0" smtClean="0"/>
              <a:t>	[organism take in nutrients]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141" y="1259815"/>
            <a:ext cx="2540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Question Relation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617459" y="4579027"/>
            <a:ext cx="59340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[animals eat]				[animals get nutrients]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9141" y="4366554"/>
            <a:ext cx="168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655676" y="3645153"/>
            <a:ext cx="1980803" cy="782134"/>
            <a:chOff x="728530" y="4553355"/>
            <a:chExt cx="1980803" cy="782134"/>
          </a:xfrm>
        </p:grpSpPr>
        <p:sp>
          <p:nvSpPr>
            <p:cNvPr id="16" name="Down Arrow 15"/>
            <p:cNvSpPr/>
            <p:nvPr/>
          </p:nvSpPr>
          <p:spPr>
            <a:xfrm>
              <a:off x="2489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8530" y="4758266"/>
              <a:ext cx="1879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girls ISA animal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29763" y="3645153"/>
            <a:ext cx="2799782" cy="782134"/>
            <a:chOff x="6045200" y="4553355"/>
            <a:chExt cx="2799782" cy="782134"/>
          </a:xfrm>
        </p:grpSpPr>
        <p:sp>
          <p:nvSpPr>
            <p:cNvPr id="19" name="Down Arrow 18"/>
            <p:cNvSpPr/>
            <p:nvPr/>
          </p:nvSpPr>
          <p:spPr>
            <a:xfrm flipV="1">
              <a:off x="6045200" y="4553355"/>
              <a:ext cx="220133" cy="782134"/>
            </a:xfrm>
            <a:prstGeom prst="down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65333" y="4758266"/>
              <a:ext cx="2579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animal ISA organism</a:t>
              </a:r>
              <a:endParaRPr lang="en-US" dirty="0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647270" y="4994120"/>
            <a:ext cx="2166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EFFECT </a:t>
            </a:r>
          </a:p>
          <a:p>
            <a:pPr algn="ctr"/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 rot="16200000">
            <a:off x="3629717" y="4391920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Down Arrow 22"/>
          <p:cNvSpPr/>
          <p:nvPr/>
        </p:nvSpPr>
        <p:spPr>
          <a:xfrm rot="16200000">
            <a:off x="3629719" y="2938416"/>
            <a:ext cx="220133" cy="782134"/>
          </a:xfrm>
          <a:prstGeom prst="down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383993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655339"/>
              </p:ext>
            </p:extLst>
          </p:nvPr>
        </p:nvGraphicFramePr>
        <p:xfrm>
          <a:off x="1708238" y="1498600"/>
          <a:ext cx="6400800" cy="3670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Grade Science Exam Results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72104" y="2836335"/>
            <a:ext cx="165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Accuracy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330538" y="2620434"/>
            <a:ext cx="5588000" cy="0"/>
          </a:xfrm>
          <a:prstGeom prst="line">
            <a:avLst/>
          </a:prstGeom>
          <a:ln>
            <a:solidFill>
              <a:schemeClr val="accent3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7171" y="2312657"/>
            <a:ext cx="2302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Passing Grade (65)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2025738" y="5168900"/>
            <a:ext cx="57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800000"/>
                </a:solidFill>
              </a:rPr>
              <a:t>Haven’t passed yet!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036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7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Extracting Salient Information About Events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65389" y="2916339"/>
            <a:ext cx="1277019" cy="1050718"/>
            <a:chOff x="1696229" y="1845733"/>
            <a:chExt cx="4881864" cy="447548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1899" y="1845733"/>
              <a:ext cx="4076194" cy="3539067"/>
            </a:xfrm>
            <a:prstGeom prst="rect">
              <a:avLst/>
            </a:prstGeom>
            <a:ln>
              <a:solidFill>
                <a:srgbClr val="000090"/>
              </a:solidFill>
            </a:ln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47725" y="2257450"/>
              <a:ext cx="4200677" cy="3655368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229" y="2629750"/>
              <a:ext cx="4247372" cy="3691466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29" name="Right Arrow 28"/>
          <p:cNvSpPr/>
          <p:nvPr/>
        </p:nvSpPr>
        <p:spPr>
          <a:xfrm>
            <a:off x="2178045" y="3287186"/>
            <a:ext cx="757778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308849"/>
              </p:ext>
            </p:extLst>
          </p:nvPr>
        </p:nvGraphicFramePr>
        <p:xfrm>
          <a:off x="3163682" y="2806703"/>
          <a:ext cx="5868772" cy="146896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173754"/>
                <a:gridCol w="1173754"/>
                <a:gridCol w="1173754"/>
                <a:gridCol w="990671"/>
                <a:gridCol w="1356839"/>
              </a:tblGrid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Player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Drug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Team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Organization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Ramirez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hCG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50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Dodgers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Rodriguez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162 games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Yankees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MLB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Armstrong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for</a:t>
                      </a:r>
                      <a:r>
                        <a:rPr lang="en-US" sz="1200" baseline="0" dirty="0" smtClean="0"/>
                        <a:t> life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</a:t>
                      </a:r>
                      <a:r>
                        <a:rPr lang="en-US" sz="1200" baseline="0" dirty="0" smtClean="0"/>
                        <a:t> Postal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USADA</a:t>
                      </a:r>
                      <a:endParaRPr lang="en-US" sz="1200" dirty="0"/>
                    </a:p>
                  </a:txBody>
                  <a:tcPr/>
                </a:tc>
              </a:tr>
              <a:tr h="29379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…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57213" y="1839334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information about players </a:t>
            </a:r>
            <a:r>
              <a:rPr lang="en-US" dirty="0"/>
              <a:t>suspended for drug </a:t>
            </a:r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94780" y="4766233"/>
            <a:ext cx="3354441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Need knowledge </a:t>
            </a:r>
            <a:r>
              <a:rPr lang="en-US" dirty="0"/>
              <a:t>about </a:t>
            </a:r>
            <a:r>
              <a:rPr lang="en-US" dirty="0" smtClean="0"/>
              <a:t>events!</a:t>
            </a:r>
          </a:p>
        </p:txBody>
      </p:sp>
    </p:spTree>
    <p:extLst>
      <p:ext uri="{BB962C8B-B14F-4D97-AF65-F5344CB8AC3E}">
        <p14:creationId xmlns:p14="http://schemas.microsoft.com/office/powerpoint/2010/main" val="253759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 answering to pass grade-level exams is challenging.</a:t>
            </a:r>
          </a:p>
          <a:p>
            <a:pPr lvl="1"/>
            <a:r>
              <a:rPr lang="en-US" dirty="0" smtClean="0"/>
              <a:t>Requires a wide variety of knowledge </a:t>
            </a:r>
          </a:p>
          <a:p>
            <a:pPr lvl="1"/>
            <a:r>
              <a:rPr lang="en-US" dirty="0" smtClean="0"/>
              <a:t>Requires a range of reasoning methods.</a:t>
            </a:r>
          </a:p>
          <a:p>
            <a:endParaRPr lang="en-US" dirty="0" smtClean="0"/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86568" y="3422593"/>
            <a:ext cx="3915832" cy="369332"/>
          </a:xfrm>
          <a:prstGeom prst="rect">
            <a:avLst/>
          </a:prstGeom>
          <a:solidFill>
            <a:srgbClr val="AAD21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An exciting pursuit for AI research!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1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071" y="2581920"/>
            <a:ext cx="8505911" cy="990600"/>
          </a:xfrm>
        </p:spPr>
        <p:txBody>
          <a:bodyPr/>
          <a:lstStyle/>
          <a:p>
            <a:pPr algn="ctr"/>
            <a:r>
              <a:rPr lang="en-US" dirty="0" smtClean="0"/>
              <a:t>Future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21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Reasoning with Automatically Extracted Knowledge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31900" y="852221"/>
            <a:ext cx="76130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Prove:</a:t>
            </a:r>
            <a:r>
              <a:rPr lang="en-US" sz="1600" dirty="0" smtClean="0"/>
              <a:t> 	Iron nail is a conductor of electricity.</a:t>
            </a:r>
          </a:p>
          <a:p>
            <a:r>
              <a:rPr lang="en-US" sz="1600" b="1" dirty="0" smtClean="0"/>
              <a:t>	Evidence:	</a:t>
            </a:r>
            <a:r>
              <a:rPr lang="en-US" sz="1600" dirty="0" smtClean="0"/>
              <a:t>Metals are excellent conductors of electricity and heat.</a:t>
            </a:r>
          </a:p>
          <a:p>
            <a:endParaRPr lang="en-US" sz="16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766835" y="2307391"/>
            <a:ext cx="5610331" cy="3785652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To prove:</a:t>
            </a:r>
          </a:p>
          <a:p>
            <a:r>
              <a:rPr lang="en-US" sz="1600" dirty="0"/>
              <a:t>iron-nail(n)			=&gt;	conductor(n, y) ^ electricity(y)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Known:</a:t>
            </a:r>
            <a:endParaRPr lang="en-US" sz="1600" dirty="0" smtClean="0"/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Property of metals]</a:t>
            </a:r>
          </a:p>
          <a:p>
            <a:r>
              <a:rPr lang="en-US" sz="1600" dirty="0" smtClean="0"/>
              <a:t>E1: 	metal(x) 			=&gt; 	conductor(x, y) ^ electricity(y)</a:t>
            </a:r>
          </a:p>
          <a:p>
            <a:endParaRPr lang="en-US" sz="1600" dirty="0" smtClean="0"/>
          </a:p>
          <a:p>
            <a:r>
              <a:rPr lang="en-US" sz="1600" dirty="0">
                <a:solidFill>
                  <a:srgbClr val="A6A6A6"/>
                </a:solidFill>
              </a:rPr>
              <a:t>[</a:t>
            </a:r>
            <a:r>
              <a:rPr lang="en-US" sz="1600" dirty="0" smtClean="0">
                <a:solidFill>
                  <a:srgbClr val="A6A6A6"/>
                </a:solidFill>
              </a:rPr>
              <a:t>Compound </a:t>
            </a:r>
            <a:r>
              <a:rPr lang="en-US" sz="1600" dirty="0">
                <a:solidFill>
                  <a:srgbClr val="A6A6A6"/>
                </a:solidFill>
              </a:rPr>
              <a:t>noun </a:t>
            </a:r>
            <a:r>
              <a:rPr lang="en-US" sz="1600" dirty="0" smtClean="0">
                <a:solidFill>
                  <a:srgbClr val="A6A6A6"/>
                </a:solidFill>
              </a:rPr>
              <a:t>relationship]</a:t>
            </a:r>
            <a:endParaRPr lang="en-US" sz="1600" dirty="0">
              <a:solidFill>
                <a:srgbClr val="A6A6A6"/>
              </a:solidFill>
            </a:endParaRPr>
          </a:p>
          <a:p>
            <a:r>
              <a:rPr lang="en-US" sz="1600" dirty="0" smtClean="0"/>
              <a:t>E2:	iron-nail(x)		=&gt;	made-of(x, iron)</a:t>
            </a:r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[Transfers-through rule]</a:t>
            </a:r>
          </a:p>
          <a:p>
            <a:r>
              <a:rPr lang="en-US" sz="1600" dirty="0" smtClean="0"/>
              <a:t>E3:	made-of(x, iron)	=&gt;	iron(x)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dirty="0" smtClean="0">
                <a:solidFill>
                  <a:srgbClr val="A6A6A6"/>
                </a:solidFill>
              </a:rPr>
              <a:t>[ISA]</a:t>
            </a:r>
          </a:p>
          <a:p>
            <a:r>
              <a:rPr lang="en-US" sz="1600" dirty="0" smtClean="0"/>
              <a:t>E4:	iron(x)			=&gt; 	metal(x)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2425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Deductive Reasoning</a:t>
            </a:r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766835" y="2307391"/>
            <a:ext cx="5610331" cy="1323439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iron </a:t>
            </a:r>
            <a:r>
              <a:rPr lang="en-US" sz="1600" dirty="0" smtClean="0"/>
              <a:t>nail is made of iron </a:t>
            </a:r>
            <a:r>
              <a:rPr lang="en-US" sz="1600" dirty="0" smtClean="0"/>
              <a:t>+ </a:t>
            </a:r>
            <a:r>
              <a:rPr lang="en-US" sz="1600" dirty="0" smtClean="0"/>
              <a:t>iron is a metal </a:t>
            </a:r>
          </a:p>
          <a:p>
            <a:r>
              <a:rPr lang="en-US" sz="1600" dirty="0" smtClean="0"/>
              <a:t>+ metals are conductors of electricity</a:t>
            </a:r>
          </a:p>
          <a:p>
            <a:endParaRPr lang="en-US" sz="1600" dirty="0"/>
          </a:p>
          <a:p>
            <a:r>
              <a:rPr lang="en-US" sz="1600" dirty="0" smtClean="0"/>
              <a:t>	=</a:t>
            </a:r>
            <a:r>
              <a:rPr lang="en-US" sz="1600" dirty="0" smtClean="0"/>
              <a:t>&gt; iron nail is a conductor of electricity</a:t>
            </a:r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5048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" grpId="0" animBg="1"/>
      <p:bldP spid="8" grpId="0"/>
      <p:bldP spid="5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Reasoning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Deep vs. Shallow Trade-off</a:t>
            </a:r>
            <a:endParaRPr lang="en-US" b="1" dirty="0" smtClean="0">
              <a:solidFill>
                <a:srgbClr val="000090"/>
              </a:solidFill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885693064"/>
              </p:ext>
            </p:extLst>
          </p:nvPr>
        </p:nvGraphicFramePr>
        <p:xfrm>
          <a:off x="1524000" y="1625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006070" y="3200400"/>
            <a:ext cx="3001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Reasoning power </a:t>
            </a:r>
          </a:p>
          <a:p>
            <a:pPr algn="ctr"/>
            <a:r>
              <a:rPr lang="en-US" dirty="0" smtClean="0"/>
              <a:t>Extraction difficulty</a:t>
            </a:r>
          </a:p>
          <a:p>
            <a:pPr algn="ctr"/>
            <a:r>
              <a:rPr lang="en-US" dirty="0" smtClean="0"/>
              <a:t>Handling gaps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24000" y="5867400"/>
            <a:ext cx="632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Hybrid mechanism with deep reasoning as much as possible</a:t>
            </a:r>
          </a:p>
          <a:p>
            <a:endParaRPr lang="en-US" dirty="0"/>
          </a:p>
          <a:p>
            <a:r>
              <a:rPr lang="en-US" dirty="0" smtClean="0"/>
              <a:t>Shallow as back-off for robustness.</a:t>
            </a:r>
          </a:p>
        </p:txBody>
      </p:sp>
    </p:spTree>
    <p:extLst>
      <p:ext uri="{BB962C8B-B14F-4D97-AF65-F5344CB8AC3E}">
        <p14:creationId xmlns:p14="http://schemas.microsoft.com/office/powerpoint/2010/main" val="238263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Retrieval and Mobile Search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24000" y="3732605"/>
            <a:ext cx="1681074" cy="1024467"/>
            <a:chOff x="4724400" y="2489200"/>
            <a:chExt cx="3727707" cy="2171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Left-Right Arrow 3"/>
          <p:cNvSpPr/>
          <p:nvPr/>
        </p:nvSpPr>
        <p:spPr>
          <a:xfrm rot="19659810">
            <a:off x="2612187" y="2882901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61" y="3766834"/>
            <a:ext cx="1536700" cy="1274180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1940190" flipH="1">
            <a:off x="4984263" y="2881929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Left-Right Arrow 22"/>
          <p:cNvSpPr/>
          <p:nvPr/>
        </p:nvSpPr>
        <p:spPr>
          <a:xfrm>
            <a:off x="3755187" y="4124130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7942" y="1062772"/>
            <a:ext cx="772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knowledge help effective and efficient access to information?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5684" y="5079114"/>
            <a:ext cx="421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Knowledge-driven one-shot responses.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17410" y="2577214"/>
            <a:ext cx="4215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schemas for event retrieval.</a:t>
            </a:r>
          </a:p>
          <a:p>
            <a:r>
              <a:rPr lang="en-US" dirty="0" smtClean="0"/>
              <a:t>Semantic representations.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6973" y="2460659"/>
            <a:ext cx="32895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Search for </a:t>
            </a:r>
            <a:r>
              <a:rPr lang="en-US" b="1" dirty="0" smtClean="0"/>
              <a:t>all </a:t>
            </a:r>
            <a:r>
              <a:rPr lang="en-US" dirty="0"/>
              <a:t>your information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all </a:t>
            </a:r>
            <a:r>
              <a:rPr lang="en-US" b="1" dirty="0"/>
              <a:t>devices</a:t>
            </a:r>
            <a:r>
              <a:rPr lang="en-US" b="1" dirty="0" smtClean="0"/>
              <a:t>.</a:t>
            </a:r>
          </a:p>
          <a:p>
            <a:r>
              <a:rPr lang="en-US" b="1" dirty="0"/>
              <a:t>	</a:t>
            </a:r>
            <a:r>
              <a:rPr lang="en-US" b="1" dirty="0" smtClean="0"/>
              <a:t>	FindAll	2.0</a:t>
            </a:r>
          </a:p>
          <a:p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sz="1600" dirty="0" smtClean="0"/>
              <a:t>[</a:t>
            </a:r>
            <a:r>
              <a:rPr lang="en-US" sz="1600" dirty="0" err="1" smtClean="0"/>
              <a:t>CoNext</a:t>
            </a:r>
            <a:r>
              <a:rPr lang="en-US" sz="1600" dirty="0" smtClean="0"/>
              <a:t> 2012]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6593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536700"/>
            <a:ext cx="4216400" cy="2369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0400" y="4165600"/>
            <a:ext cx="8483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Open-domain knowledge extraction 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1) Distill the vast amounts of information online.</a:t>
            </a:r>
          </a:p>
          <a:p>
            <a:r>
              <a:rPr lang="en-US" dirty="0"/>
              <a:t>	</a:t>
            </a:r>
            <a:r>
              <a:rPr lang="en-US" dirty="0" smtClean="0"/>
              <a:t>2) Perform reasoning to accomplish human-level performance on AI tasks.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77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2772355" y="4285096"/>
            <a:ext cx="2396354" cy="218528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0" name="Oval 19"/>
          <p:cNvSpPr/>
          <p:nvPr/>
        </p:nvSpPr>
        <p:spPr>
          <a:xfrm>
            <a:off x="1816199" y="2143303"/>
            <a:ext cx="3231154" cy="3142444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9" name="Oval 18"/>
          <p:cNvSpPr/>
          <p:nvPr/>
        </p:nvSpPr>
        <p:spPr>
          <a:xfrm>
            <a:off x="3770832" y="909983"/>
            <a:ext cx="3231154" cy="3142444"/>
          </a:xfrm>
          <a:prstGeom prst="ellipse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Thanks. Talk to me if any of these interest you!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32432" y="2604968"/>
            <a:ext cx="2801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Topic Pages</a:t>
            </a:r>
          </a:p>
          <a:p>
            <a:r>
              <a:rPr lang="en-US" sz="1400" dirty="0" smtClean="0"/>
              <a:t>[CIKM 2009] </a:t>
            </a:r>
          </a:p>
          <a:p>
            <a:r>
              <a:rPr lang="en-US" sz="1400" dirty="0" smtClean="0"/>
              <a:t>[</a:t>
            </a:r>
            <a:r>
              <a:rPr lang="en-US" sz="1400" dirty="0" smtClean="0"/>
              <a:t>ICSC 2010]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653266" y="1327843"/>
            <a:ext cx="208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Event Schemas</a:t>
            </a:r>
          </a:p>
          <a:p>
            <a:r>
              <a:rPr lang="en-US" sz="1400" dirty="0" smtClean="0"/>
              <a:t>[EMNLP 2013]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46509" y="2187776"/>
            <a:ext cx="20804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Rel-grams</a:t>
            </a:r>
          </a:p>
          <a:p>
            <a:r>
              <a:rPr lang="en-US" sz="1400" dirty="0" smtClean="0"/>
              <a:t>[AKBC 2012]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68599" y="2906705"/>
            <a:ext cx="2391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Query Reduction</a:t>
            </a:r>
          </a:p>
          <a:p>
            <a:r>
              <a:rPr lang="en-US" sz="1400" dirty="0" smtClean="0"/>
              <a:t>[SIGIR 2010]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377518" y="4963621"/>
            <a:ext cx="1761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TailEnder</a:t>
            </a:r>
          </a:p>
          <a:p>
            <a:r>
              <a:rPr lang="en-US" sz="1400" dirty="0" smtClean="0"/>
              <a:t>[IMC 2009]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395625" y="4451717"/>
            <a:ext cx="25152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FindAll</a:t>
            </a:r>
            <a:endParaRPr lang="en-US" sz="1400" dirty="0"/>
          </a:p>
          <a:p>
            <a:r>
              <a:rPr lang="en-US" sz="1400" dirty="0"/>
              <a:t>[</a:t>
            </a:r>
            <a:r>
              <a:rPr lang="en-US" sz="1400" dirty="0" err="1"/>
              <a:t>CoNext</a:t>
            </a:r>
            <a:r>
              <a:rPr lang="en-US" sz="1400" dirty="0"/>
              <a:t> 2012]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13470" y="1958637"/>
            <a:ext cx="2841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</a:t>
            </a:r>
            <a:endParaRPr lang="en-US" dirty="0" smtClean="0"/>
          </a:p>
          <a:p>
            <a:r>
              <a:rPr lang="en-US" dirty="0" smtClean="0"/>
              <a:t>Extraction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-50800" y="1717337"/>
            <a:ext cx="28416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</a:t>
            </a:r>
            <a:r>
              <a:rPr lang="en-US" dirty="0" smtClean="0"/>
              <a:t>Retrieval</a:t>
            </a:r>
          </a:p>
          <a:p>
            <a:endParaRPr lang="en-US" dirty="0"/>
          </a:p>
          <a:p>
            <a:r>
              <a:rPr lang="en-US" sz="1600" dirty="0" smtClean="0"/>
              <a:t>Predicting Search Quality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68598" y="3792191"/>
            <a:ext cx="384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Performance Prediction</a:t>
            </a:r>
            <a:endParaRPr lang="en-US" sz="1400" dirty="0" smtClean="0"/>
          </a:p>
          <a:p>
            <a:r>
              <a:rPr lang="en-US" sz="1400" dirty="0" smtClean="0"/>
              <a:t>[SIGIR 2010]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5168708" y="5308919"/>
            <a:ext cx="42927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Mobile </a:t>
            </a:r>
            <a:r>
              <a:rPr lang="en-US" dirty="0" smtClean="0"/>
              <a:t>Systems</a:t>
            </a:r>
          </a:p>
          <a:p>
            <a:endParaRPr lang="en-US" dirty="0" smtClean="0"/>
          </a:p>
          <a:p>
            <a:r>
              <a:rPr lang="en-US" sz="1600" dirty="0" smtClean="0"/>
              <a:t>Energy efficient search on phones.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02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Extracting Richer Knowledge Forms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8182" y="1521538"/>
            <a:ext cx="69422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Photosynthesis</a:t>
            </a:r>
            <a:r>
              <a:rPr lang="en-US" dirty="0" smtClean="0"/>
              <a:t> </a:t>
            </a:r>
            <a:r>
              <a:rPr lang="en-US" dirty="0"/>
              <a:t>is a process used by plants to convert light energy, normally from the sun, into chemical energy that can later used to fuel the organism’s activities.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0716" y="2690801"/>
            <a:ext cx="8746319" cy="2654300"/>
            <a:chOff x="230716" y="2690801"/>
            <a:chExt cx="8746319" cy="2654300"/>
          </a:xfrm>
        </p:grpSpPr>
        <p:sp>
          <p:nvSpPr>
            <p:cNvPr id="53" name="Rectangle 52"/>
            <p:cNvSpPr/>
            <p:nvPr/>
          </p:nvSpPr>
          <p:spPr>
            <a:xfrm>
              <a:off x="230716" y="2690801"/>
              <a:ext cx="8746319" cy="26543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00" dirty="0" smtClean="0">
                <a:solidFill>
                  <a:srgbClr val="292934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5647" y="3111744"/>
              <a:ext cx="1724526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photosynthesis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9865387">
              <a:off x="1961264" y="3661835"/>
              <a:ext cx="685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input</a:t>
              </a:r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59687" y="4403702"/>
              <a:ext cx="1378052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light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4217" y="3111744"/>
              <a:ext cx="556838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sun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77783" y="4403702"/>
              <a:ext cx="1865415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chemical energy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653830" y="4241229"/>
              <a:ext cx="11982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convert to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550344" y="4403702"/>
              <a:ext cx="1069787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activities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9135" y="3111744"/>
              <a:ext cx="1826980" cy="3693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</a:rPr>
                <a:t>plant [organism]</a:t>
              </a:r>
              <a:endParaRPr lang="en-US" dirty="0">
                <a:solidFill>
                  <a:srgbClr val="292934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18" idx="0"/>
              <a:endCxn id="8" idx="2"/>
            </p:cNvCxnSpPr>
            <p:nvPr/>
          </p:nvCxnSpPr>
          <p:spPr>
            <a:xfrm flipV="1">
              <a:off x="1648713" y="3481076"/>
              <a:ext cx="156919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8" idx="2"/>
              <a:endCxn id="20" idx="0"/>
            </p:cNvCxnSpPr>
            <p:nvPr/>
          </p:nvCxnSpPr>
          <p:spPr>
            <a:xfrm>
              <a:off x="3217910" y="3481076"/>
              <a:ext cx="1992581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8" idx="3"/>
              <a:endCxn id="20" idx="1"/>
            </p:cNvCxnSpPr>
            <p:nvPr/>
          </p:nvCxnSpPr>
          <p:spPr>
            <a:xfrm>
              <a:off x="2337739" y="4588368"/>
              <a:ext cx="1940044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0"/>
              <a:endCxn id="24" idx="2"/>
            </p:cNvCxnSpPr>
            <p:nvPr/>
          </p:nvCxnSpPr>
          <p:spPr>
            <a:xfrm flipV="1">
              <a:off x="5210491" y="3481076"/>
              <a:ext cx="1422134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4" idx="2"/>
              <a:endCxn id="23" idx="0"/>
            </p:cNvCxnSpPr>
            <p:nvPr/>
          </p:nvCxnSpPr>
          <p:spPr>
            <a:xfrm>
              <a:off x="6632625" y="3481076"/>
              <a:ext cx="1452613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 rot="19664452">
              <a:off x="5369480" y="3679596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 rot="1522276">
              <a:off x="4024964" y="3640667"/>
              <a:ext cx="8264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output</a:t>
              </a:r>
              <a:endParaRPr lang="en-US" dirty="0"/>
            </a:p>
          </p:txBody>
        </p:sp>
        <p:cxnSp>
          <p:nvCxnSpPr>
            <p:cNvPr id="51" name="Straight Arrow Connector 50"/>
            <p:cNvCxnSpPr>
              <a:stCxn id="18" idx="0"/>
              <a:endCxn id="19" idx="2"/>
            </p:cNvCxnSpPr>
            <p:nvPr/>
          </p:nvCxnSpPr>
          <p:spPr>
            <a:xfrm flipH="1" flipV="1">
              <a:off x="572636" y="3481076"/>
              <a:ext cx="1076077" cy="922626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 rot="2313898">
              <a:off x="771623" y="3581075"/>
              <a:ext cx="877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source</a:t>
              </a:r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 rot="1871950">
              <a:off x="7328442" y="3671264"/>
              <a:ext cx="7623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agent</a:t>
              </a:r>
              <a:endParaRPr lang="en-US" dirty="0"/>
            </a:p>
          </p:txBody>
        </p:sp>
        <p:cxnSp>
          <p:nvCxnSpPr>
            <p:cNvPr id="57" name="Straight Arrow Connector 56"/>
            <p:cNvCxnSpPr>
              <a:stCxn id="8" idx="3"/>
              <a:endCxn id="24" idx="1"/>
            </p:cNvCxnSpPr>
            <p:nvPr/>
          </p:nvCxnSpPr>
          <p:spPr>
            <a:xfrm>
              <a:off x="4080173" y="3296410"/>
              <a:ext cx="1638962" cy="0"/>
            </a:xfrm>
            <a:prstGeom prst="straightConnector1">
              <a:avLst/>
            </a:prstGeom>
            <a:ln w="42291">
              <a:solidFill>
                <a:srgbClr val="4A7312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4367739" y="2953100"/>
              <a:ext cx="11083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occurs in</a:t>
              </a:r>
              <a:endParaRPr 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230716" y="5583872"/>
            <a:ext cx="874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Challenges:</a:t>
            </a:r>
            <a:endParaRPr lang="en-US" b="1" dirty="0"/>
          </a:p>
          <a:p>
            <a:r>
              <a:rPr lang="en-US" dirty="0" smtClean="0"/>
              <a:t>			Implicit relations</a:t>
            </a:r>
          </a:p>
          <a:p>
            <a:r>
              <a:rPr lang="en-US" dirty="0"/>
              <a:t>	</a:t>
            </a:r>
            <a:r>
              <a:rPr lang="en-US" dirty="0" smtClean="0"/>
              <a:t>		Reference resolution</a:t>
            </a:r>
          </a:p>
          <a:p>
            <a:r>
              <a:rPr lang="en-US" dirty="0" smtClean="0"/>
              <a:t>		</a:t>
            </a:r>
            <a:r>
              <a:rPr lang="en-US" dirty="0"/>
              <a:t>	</a:t>
            </a:r>
            <a:r>
              <a:rPr lang="en-US" dirty="0" smtClean="0"/>
              <a:t>Aggregating information from multiple sentences</a:t>
            </a:r>
          </a:p>
        </p:txBody>
      </p:sp>
    </p:spTree>
    <p:extLst>
      <p:ext uri="{BB962C8B-B14F-4D97-AF65-F5344CB8AC3E}">
        <p14:creationId xmlns:p14="http://schemas.microsoft.com/office/powerpoint/2010/main" val="1258929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context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373885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Entities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1643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Relations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374797" y="5718736"/>
            <a:ext cx="1348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255835" y="1078017"/>
            <a:ext cx="0" cy="46407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260792" y="5709242"/>
            <a:ext cx="7323581" cy="9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255835" y="3109300"/>
            <a:ext cx="2102070" cy="2308588"/>
            <a:chOff x="697862" y="3266777"/>
            <a:chExt cx="2102070" cy="2308588"/>
          </a:xfrm>
        </p:grpSpPr>
        <p:sp>
          <p:nvSpPr>
            <p:cNvPr id="50" name="TextBox 49"/>
            <p:cNvSpPr txBox="1"/>
            <p:nvPr/>
          </p:nvSpPr>
          <p:spPr>
            <a:xfrm>
              <a:off x="815912" y="4559702"/>
              <a:ext cx="158279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Named-entities</a:t>
              </a:r>
            </a:p>
            <a:p>
              <a:r>
                <a:rPr lang="en-US" sz="1200" dirty="0" smtClean="0"/>
                <a:t>Person</a:t>
              </a:r>
            </a:p>
            <a:p>
              <a:r>
                <a:rPr lang="en-US" sz="1200" dirty="0" smtClean="0"/>
                <a:t>Organization</a:t>
              </a:r>
            </a:p>
            <a:p>
              <a:r>
                <a:rPr lang="en-US" sz="1200" dirty="0" smtClean="0"/>
                <a:t>Location</a:t>
              </a:r>
            </a:p>
            <a:p>
              <a:r>
                <a:rPr lang="en-US" sz="1200" dirty="0" smtClean="0"/>
                <a:t>Misc.</a:t>
              </a:r>
              <a:endParaRPr lang="en-US" sz="12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97862" y="3266777"/>
              <a:ext cx="210207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b="1" dirty="0" smtClean="0"/>
                <a:t>Fine-grained</a:t>
              </a:r>
              <a:endParaRPr lang="en-US" sz="1200" dirty="0" smtClean="0"/>
            </a:p>
            <a:p>
              <a:r>
                <a:rPr lang="en-US" sz="1200" dirty="0" smtClean="0"/>
                <a:t>Actor, Architect, …</a:t>
              </a:r>
            </a:p>
            <a:p>
              <a:r>
                <a:rPr lang="en-US" sz="1200" dirty="0" smtClean="0"/>
                <a:t>Airline</a:t>
              </a:r>
              <a:r>
                <a:rPr lang="en-US" sz="1200" dirty="0"/>
                <a:t>, Sports team, … </a:t>
              </a:r>
            </a:p>
            <a:p>
              <a:r>
                <a:rPr lang="en-US" sz="1200" dirty="0" smtClean="0"/>
                <a:t>City</a:t>
              </a:r>
              <a:r>
                <a:rPr lang="en-US" sz="1200" dirty="0"/>
                <a:t>, Country, mountain, …</a:t>
              </a:r>
              <a:r>
                <a:rPr lang="en-US" sz="1200" dirty="0" smtClean="0"/>
                <a:t>.</a:t>
              </a:r>
              <a:endParaRPr lang="en-US" sz="1200" dirty="0"/>
            </a:p>
          </p:txBody>
        </p:sp>
        <p:sp>
          <p:nvSpPr>
            <p:cNvPr id="3" name="Up Arrow 2"/>
            <p:cNvSpPr/>
            <p:nvPr/>
          </p:nvSpPr>
          <p:spPr>
            <a:xfrm>
              <a:off x="1233714" y="4097774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621240" y="2372072"/>
            <a:ext cx="2180897" cy="2537984"/>
            <a:chOff x="3063267" y="2529549"/>
            <a:chExt cx="2180897" cy="2537984"/>
          </a:xfrm>
        </p:grpSpPr>
        <p:sp>
          <p:nvSpPr>
            <p:cNvPr id="54" name="TextBox 53"/>
            <p:cNvSpPr txBox="1"/>
            <p:nvPr/>
          </p:nvSpPr>
          <p:spPr>
            <a:xfrm>
              <a:off x="3297235" y="4051870"/>
              <a:ext cx="12236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Traditional IE</a:t>
              </a:r>
            </a:p>
            <a:p>
              <a:r>
                <a:rPr lang="en-US" sz="1200" dirty="0" smtClean="0"/>
                <a:t>acquired-by</a:t>
              </a:r>
            </a:p>
            <a:p>
              <a:r>
                <a:rPr lang="en-US" sz="1200" dirty="0" smtClean="0"/>
                <a:t>employed-by</a:t>
              </a:r>
            </a:p>
            <a:p>
              <a:r>
                <a:rPr lang="en-US" sz="1200" dirty="0"/>
                <a:t>p</a:t>
              </a:r>
              <a:r>
                <a:rPr lang="en-US" sz="1200" dirty="0" smtClean="0"/>
                <a:t>resident-of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63267" y="2529549"/>
              <a:ext cx="21808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Relation Extraction</a:t>
              </a:r>
              <a:endParaRPr lang="en-US" sz="1200" b="1" dirty="0"/>
            </a:p>
            <a:p>
              <a:r>
                <a:rPr lang="en-US" sz="1200" dirty="0" smtClean="0"/>
                <a:t>is </a:t>
              </a:r>
              <a:r>
                <a:rPr lang="en-US" sz="1200" dirty="0"/>
                <a:t>an album by, </a:t>
              </a:r>
              <a:endParaRPr lang="en-US" sz="1200" dirty="0" smtClean="0"/>
            </a:p>
            <a:p>
              <a:r>
                <a:rPr lang="en-US" sz="1200" dirty="0" smtClean="0"/>
                <a:t>has </a:t>
              </a:r>
              <a:r>
                <a:rPr lang="en-US" sz="1200" dirty="0"/>
                <a:t>a Ph.D. in, </a:t>
              </a:r>
              <a:endParaRPr lang="en-US" sz="1200" dirty="0" smtClean="0"/>
            </a:p>
            <a:p>
              <a:r>
                <a:rPr lang="en-US" sz="1200" dirty="0" smtClean="0"/>
                <a:t>made </a:t>
              </a:r>
              <a:r>
                <a:rPr lang="en-US" sz="1200" dirty="0"/>
                <a:t>a promise </a:t>
              </a:r>
              <a:r>
                <a:rPr lang="en-US" sz="1200" dirty="0" smtClean="0"/>
                <a:t>to,…</a:t>
              </a:r>
              <a:endParaRPr lang="en-US" sz="1200" dirty="0"/>
            </a:p>
          </p:txBody>
        </p:sp>
        <p:sp>
          <p:nvSpPr>
            <p:cNvPr id="20" name="Up Arrow 19"/>
            <p:cNvSpPr/>
            <p:nvPr/>
          </p:nvSpPr>
          <p:spPr>
            <a:xfrm>
              <a:off x="3708418" y="3470025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57757" y="1090218"/>
            <a:ext cx="2227004" cy="3351011"/>
            <a:chOff x="6057757" y="1090218"/>
            <a:chExt cx="2227004" cy="3351011"/>
          </a:xfrm>
        </p:grpSpPr>
        <p:sp>
          <p:nvSpPr>
            <p:cNvPr id="57" name="TextBox 56"/>
            <p:cNvSpPr txBox="1"/>
            <p:nvPr/>
          </p:nvSpPr>
          <p:spPr>
            <a:xfrm>
              <a:off x="6103864" y="1090218"/>
              <a:ext cx="2180897" cy="8309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Extraction</a:t>
              </a:r>
            </a:p>
            <a:p>
              <a:r>
                <a:rPr lang="en-US" sz="1200" dirty="0" smtClean="0"/>
                <a:t>Acquisition</a:t>
              </a:r>
            </a:p>
            <a:p>
              <a:r>
                <a:rPr lang="en-US" sz="1200" dirty="0" smtClean="0"/>
                <a:t>Research study</a:t>
              </a:r>
            </a:p>
            <a:p>
              <a:r>
                <a:rPr lang="en-US" sz="1200" dirty="0" smtClean="0"/>
                <a:t>Legislation</a:t>
              </a:r>
              <a:endParaRPr lang="en-US" sz="12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057757" y="3425566"/>
              <a:ext cx="21808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Template-based Extraction</a:t>
              </a:r>
            </a:p>
            <a:p>
              <a:r>
                <a:rPr lang="en-US" sz="1200" dirty="0" smtClean="0"/>
                <a:t>Bombing</a:t>
              </a:r>
            </a:p>
            <a:p>
              <a:r>
                <a:rPr lang="en-US" sz="1200" dirty="0" smtClean="0"/>
                <a:t>Arrest</a:t>
              </a:r>
            </a:p>
            <a:p>
              <a:r>
                <a:rPr lang="en-US" sz="1200" dirty="0" smtClean="0"/>
                <a:t>Arson</a:t>
              </a:r>
            </a:p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83157" y="2168484"/>
              <a:ext cx="1867043" cy="738664"/>
            </a:xfrm>
            <a:prstGeom prst="rect">
              <a:avLst/>
            </a:prstGeom>
            <a:noFill/>
            <a:ln>
              <a:solidFill>
                <a:srgbClr val="4A731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Open Event Schemas</a:t>
              </a:r>
              <a:endParaRPr lang="en-US" sz="1200" dirty="0" smtClean="0"/>
            </a:p>
            <a:p>
              <a:endParaRPr lang="en-US" sz="1000" dirty="0" smtClean="0"/>
            </a:p>
            <a:p>
              <a:r>
                <a:rPr lang="en-US" sz="1000" dirty="0" smtClean="0"/>
                <a:t>[EMNLP 2013] </a:t>
              </a:r>
            </a:p>
            <a:p>
              <a:r>
                <a:rPr lang="en-US" sz="1000" dirty="0" smtClean="0"/>
                <a:t>[AKBC-WEKEX 202]</a:t>
              </a:r>
              <a:endParaRPr lang="en-US" sz="1000" dirty="0"/>
            </a:p>
          </p:txBody>
        </p:sp>
        <p:sp>
          <p:nvSpPr>
            <p:cNvPr id="21" name="Up Arrow 20"/>
            <p:cNvSpPr/>
            <p:nvPr/>
          </p:nvSpPr>
          <p:spPr>
            <a:xfrm>
              <a:off x="6843173" y="2977620"/>
              <a:ext cx="163286" cy="461928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 rot="16200000">
            <a:off x="0" y="4725390"/>
            <a:ext cx="173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 Domains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63965" y="1697793"/>
            <a:ext cx="160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528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1508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Question Answering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7046" y="1079875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Building a system that can pass 4</a:t>
            </a:r>
            <a:r>
              <a:rPr lang="en-US" baseline="30000" dirty="0" smtClean="0"/>
              <a:t>th</a:t>
            </a:r>
            <a:r>
              <a:rPr lang="en-US" dirty="0" smtClean="0"/>
              <a:t> Grade Exams!</a:t>
            </a:r>
          </a:p>
        </p:txBody>
      </p:sp>
      <p:sp>
        <p:nvSpPr>
          <p:cNvPr id="6" name="Rectangle 5"/>
          <p:cNvSpPr/>
          <p:nvPr/>
        </p:nvSpPr>
        <p:spPr>
          <a:xfrm>
            <a:off x="1962283" y="4980434"/>
            <a:ext cx="5080164" cy="369332"/>
          </a:xfrm>
          <a:prstGeom prst="rect">
            <a:avLst/>
          </a:prstGeom>
          <a:solidFill>
            <a:srgbClr val="D5D286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Need </a:t>
            </a:r>
            <a:r>
              <a:rPr lang="en-US" dirty="0"/>
              <a:t>knowledge that can be used for </a:t>
            </a:r>
            <a:r>
              <a:rPr lang="en-US" dirty="0" smtClean="0"/>
              <a:t>inference</a:t>
            </a:r>
            <a:r>
              <a:rPr lang="en-US" dirty="0"/>
              <a:t>!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767" y="1665246"/>
            <a:ext cx="1621367" cy="1626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06683" y="3400336"/>
            <a:ext cx="72198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car skids along the road and smoke appears to be coming from under the tires. The heat that produces the smoke is caused by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A) sound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B) light 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/>
              <a:t>C) friction</a:t>
            </a:r>
          </a:p>
        </p:txBody>
      </p:sp>
    </p:spTree>
    <p:extLst>
      <p:ext uri="{BB962C8B-B14F-4D97-AF65-F5344CB8AC3E}">
        <p14:creationId xmlns:p14="http://schemas.microsoft.com/office/powerpoint/2010/main" val="292950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170082" y="2879536"/>
            <a:ext cx="6644510" cy="2628900"/>
            <a:chOff x="779346" y="2755393"/>
            <a:chExt cx="7955291" cy="3327907"/>
          </a:xfrm>
        </p:grpSpPr>
        <p:sp>
          <p:nvSpPr>
            <p:cNvPr id="6" name="Rectangle 5"/>
            <p:cNvSpPr/>
            <p:nvPr/>
          </p:nvSpPr>
          <p:spPr>
            <a:xfrm>
              <a:off x="939800" y="2755393"/>
              <a:ext cx="7467600" cy="332790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50575" y="3113695"/>
              <a:ext cx="1397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get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779346" y="2755393"/>
              <a:ext cx="7955291" cy="3176088"/>
              <a:chOff x="779346" y="3206114"/>
              <a:chExt cx="7955291" cy="3176089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645322" y="3206114"/>
                <a:ext cx="14851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Known</a:t>
                </a:r>
                <a:endParaRPr lang="en-US" sz="1400" b="1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281900" y="3206114"/>
                <a:ext cx="20852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To Determine</a:t>
                </a:r>
                <a:endParaRPr lang="en-US" sz="1400" b="1" dirty="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79346" y="3741283"/>
                <a:ext cx="7955291" cy="2640920"/>
                <a:chOff x="-70314" y="2447968"/>
                <a:chExt cx="9019566" cy="2864923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7398791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food</a:t>
                  </a:r>
                  <a:endParaRPr lang="en-US" sz="1400" dirty="0"/>
                </a:p>
              </p:txBody>
            </p:sp>
            <p:sp>
              <p:nvSpPr>
                <p:cNvPr id="28" name="TextBox 27"/>
                <p:cNvSpPr txBox="1"/>
                <p:nvPr/>
              </p:nvSpPr>
              <p:spPr>
                <a:xfrm>
                  <a:off x="3682173" y="3412772"/>
                  <a:ext cx="1237066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animal</a:t>
                  </a:r>
                  <a:endParaRPr lang="en-US" sz="1400" dirty="0"/>
                </a:p>
              </p:txBody>
            </p:sp>
            <p:cxnSp>
              <p:nvCxnSpPr>
                <p:cNvPr id="29" name="Straight Arrow Connector 28"/>
                <p:cNvCxnSpPr/>
                <p:nvPr/>
              </p:nvCxnSpPr>
              <p:spPr>
                <a:xfrm flipH="1">
                  <a:off x="4314362" y="2630078"/>
                  <a:ext cx="1943837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H="1">
                  <a:off x="6244543" y="2630078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5465440" y="3412772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energy</a:t>
                  </a:r>
                  <a:endParaRPr lang="en-US" sz="1400" dirty="0"/>
                </a:p>
              </p:txBody>
            </p:sp>
            <p:cxnSp>
              <p:nvCxnSpPr>
                <p:cNvPr id="37" name="Straight Arrow Connector 36"/>
                <p:cNvCxnSpPr/>
                <p:nvPr/>
              </p:nvCxnSpPr>
              <p:spPr>
                <a:xfrm>
                  <a:off x="6258199" y="2630078"/>
                  <a:ext cx="1976010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H="1">
                  <a:off x="6244542" y="3806564"/>
                  <a:ext cx="1" cy="782693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TextBox 45"/>
                <p:cNvSpPr txBox="1"/>
                <p:nvPr/>
              </p:nvSpPr>
              <p:spPr>
                <a:xfrm>
                  <a:off x="5469314" y="4671184"/>
                  <a:ext cx="1550461" cy="3338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 smtClean="0"/>
                    <a:t>growth</a:t>
                  </a:r>
                  <a:endParaRPr lang="en-US" sz="1400" dirty="0"/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>
                <a:xfrm>
                  <a:off x="5167522" y="3988408"/>
                  <a:ext cx="1397000" cy="3338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smtClean="0"/>
                    <a:t>purpose</a:t>
                  </a:r>
                </a:p>
              </p:txBody>
            </p:sp>
            <p:grpSp>
              <p:nvGrpSpPr>
                <p:cNvPr id="48" name="Group 47"/>
                <p:cNvGrpSpPr/>
                <p:nvPr/>
              </p:nvGrpSpPr>
              <p:grpSpPr>
                <a:xfrm>
                  <a:off x="-70314" y="2447968"/>
                  <a:ext cx="4298286" cy="2864923"/>
                  <a:chOff x="-208062" y="3988408"/>
                  <a:chExt cx="4298286" cy="2864923"/>
                </a:xfrm>
              </p:grpSpPr>
              <p:grpSp>
                <p:nvGrpSpPr>
                  <p:cNvPr id="49" name="Group 48"/>
                  <p:cNvGrpSpPr/>
                  <p:nvPr/>
                </p:nvGrpSpPr>
                <p:grpSpPr>
                  <a:xfrm>
                    <a:off x="-208062" y="5155333"/>
                    <a:ext cx="2958764" cy="1697998"/>
                    <a:chOff x="30564" y="4004695"/>
                    <a:chExt cx="2958764" cy="1697998"/>
                  </a:xfrm>
                </p:grpSpPr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30564" y="5368810"/>
                      <a:ext cx="1237066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 smtClean="0"/>
                        <a:t>?x</a:t>
                      </a:r>
                      <a:endParaRPr lang="en-US" sz="1400" b="1" dirty="0"/>
                    </a:p>
                  </p:txBody>
                </p:sp>
                <p:cxnSp>
                  <p:nvCxnSpPr>
                    <p:cNvPr id="65" name="Straight Arrow Connector 64"/>
                    <p:cNvCxnSpPr>
                      <a:stCxn id="66" idx="2"/>
                    </p:cNvCxnSpPr>
                    <p:nvPr/>
                  </p:nvCxnSpPr>
                  <p:spPr>
                    <a:xfrm flipH="1">
                      <a:off x="676828" y="4338578"/>
                      <a:ext cx="630617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44309" y="4004695"/>
                      <a:ext cx="1926273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dirty="0" smtClean="0"/>
                        <a:t>eat</a:t>
                      </a:r>
                    </a:p>
                  </p:txBody>
                </p:sp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432482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  <p:cxnSp>
                  <p:nvCxnSpPr>
                    <p:cNvPr id="68" name="Straight Arrow Connector 67"/>
                    <p:cNvCxnSpPr>
                      <a:stCxn id="66" idx="2"/>
                    </p:cNvCxnSpPr>
                    <p:nvPr/>
                  </p:nvCxnSpPr>
                  <p:spPr>
                    <a:xfrm>
                      <a:off x="1307445" y="4338578"/>
                      <a:ext cx="643400" cy="1030230"/>
                    </a:xfrm>
                    <a:prstGeom prst="straightConnector1">
                      <a:avLst/>
                    </a:prstGeom>
                    <a:ln>
                      <a:tailEnd type="arrow"/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1592328" y="4518193"/>
                      <a:ext cx="1397000" cy="333883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endParaRPr lang="en-US" sz="1400" dirty="0" smtClean="0"/>
                    </a:p>
                  </p:txBody>
                </p:sp>
              </p:grpSp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216666" y="6519446"/>
                    <a:ext cx="1237066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food</a:t>
                    </a:r>
                    <a:endParaRPr lang="en-US" sz="1400" dirty="0"/>
                  </a:p>
                </p:txBody>
              </p:sp>
              <p:cxnSp>
                <p:nvCxnSpPr>
                  <p:cNvPr id="55" name="Straight Arrow Connector 54"/>
                  <p:cNvCxnSpPr>
                    <a:endCxn id="66" idx="0"/>
                  </p:cNvCxnSpPr>
                  <p:nvPr/>
                </p:nvCxnSpPr>
                <p:spPr>
                  <a:xfrm flipH="1">
                    <a:off x="1068819" y="4326962"/>
                    <a:ext cx="522038" cy="828371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758956" y="3988408"/>
                    <a:ext cx="1713485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	provide </a:t>
                    </a:r>
                  </a:p>
                </p:txBody>
              </p: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438199" y="4501906"/>
                    <a:ext cx="139700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endParaRPr lang="en-US" sz="1400" dirty="0" smtClean="0"/>
                  </a:p>
                </p:txBody>
              </p:sp>
              <p:cxnSp>
                <p:nvCxnSpPr>
                  <p:cNvPr id="59" name="Straight Arrow Connector 58"/>
                  <p:cNvCxnSpPr>
                    <a:stCxn id="57" idx="2"/>
                  </p:cNvCxnSpPr>
                  <p:nvPr/>
                </p:nvCxnSpPr>
                <p:spPr>
                  <a:xfrm>
                    <a:off x="1615698" y="4322291"/>
                    <a:ext cx="485154" cy="833042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1340084" y="5095052"/>
                    <a:ext cx="1926273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energy</a:t>
                    </a:r>
                  </a:p>
                </p:txBody>
              </p:sp>
              <p:cxnSp>
                <p:nvCxnSpPr>
                  <p:cNvPr id="61" name="Straight Arrow Connector 60"/>
                  <p:cNvCxnSpPr/>
                  <p:nvPr/>
                </p:nvCxnSpPr>
                <p:spPr>
                  <a:xfrm>
                    <a:off x="2453732" y="5538249"/>
                    <a:ext cx="545420" cy="981197"/>
                  </a:xfrm>
                  <a:prstGeom prst="straightConnector1">
                    <a:avLst/>
                  </a:prstGeom>
                  <a:ln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2693224" y="5631357"/>
                    <a:ext cx="1397000" cy="3338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purpose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308654" y="6489522"/>
                    <a:ext cx="1550460" cy="3338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growth</a:t>
                    </a:r>
                    <a:endParaRPr lang="en-US" sz="1400" dirty="0"/>
                  </a:p>
                </p:txBody>
              </p:sp>
            </p:grpSp>
            <p:sp>
              <p:nvSpPr>
                <p:cNvPr id="72" name="Right Arrow 71"/>
                <p:cNvSpPr/>
                <p:nvPr/>
              </p:nvSpPr>
              <p:spPr>
                <a:xfrm>
                  <a:off x="3059004" y="3101197"/>
                  <a:ext cx="846635" cy="232687"/>
                </a:xfrm>
                <a:prstGeom prst="righ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</p:grpSp>
      <p:sp>
        <p:nvSpPr>
          <p:cNvPr id="40" name="TextBox 3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Reasoning with automatically extracted knowledge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1900" y="1245921"/>
            <a:ext cx="7613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dirty="0" smtClean="0"/>
          </a:p>
          <a:p>
            <a:r>
              <a:rPr lang="en-US" sz="1600" b="1" dirty="0" smtClean="0"/>
              <a:t>	To Prove:</a:t>
            </a:r>
            <a:r>
              <a:rPr lang="en-US" sz="1600" dirty="0" smtClean="0"/>
              <a:t> 	Animals get energy for growth from food.</a:t>
            </a:r>
          </a:p>
          <a:p>
            <a:r>
              <a:rPr lang="en-US" sz="1600" b="1" dirty="0" smtClean="0"/>
              <a:t>	Evidence:	</a:t>
            </a:r>
            <a:r>
              <a:rPr lang="en-US" sz="1600" dirty="0" smtClean="0"/>
              <a:t>Eating a variety of the right types of food provides energy for</a:t>
            </a:r>
          </a:p>
          <a:p>
            <a:r>
              <a:rPr lang="en-US" sz="1600" dirty="0"/>
              <a:t>	</a:t>
            </a:r>
            <a:r>
              <a:rPr lang="en-US" sz="1600" dirty="0" smtClean="0"/>
              <a:t>			growth and activity.</a:t>
            </a:r>
          </a:p>
          <a:p>
            <a:endParaRPr lang="en-US" sz="16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2313737" y="2387600"/>
            <a:ext cx="4143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Graph-based Reasoning</a:t>
            </a:r>
          </a:p>
        </p:txBody>
      </p:sp>
    </p:spTree>
    <p:extLst>
      <p:ext uri="{BB962C8B-B14F-4D97-AF65-F5344CB8AC3E}">
        <p14:creationId xmlns:p14="http://schemas.microsoft.com/office/powerpoint/2010/main" val="3867125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– Extracting Richer Structures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1" y="1999681"/>
            <a:ext cx="3572529" cy="4421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0667" y="1999681"/>
            <a:ext cx="39343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Photosynthesis</a:t>
            </a:r>
          </a:p>
          <a:p>
            <a:endParaRPr lang="en-US" dirty="0"/>
          </a:p>
          <a:p>
            <a:r>
              <a:rPr lang="en-US" dirty="0" smtClean="0"/>
              <a:t>Inputs			: H</a:t>
            </a:r>
            <a:r>
              <a:rPr lang="en-US" baseline="-25000" dirty="0" smtClean="0"/>
              <a:t>2</a:t>
            </a:r>
            <a:r>
              <a:rPr lang="en-US" dirty="0" smtClean="0"/>
              <a:t>O, CO</a:t>
            </a:r>
            <a:r>
              <a:rPr lang="en-US" baseline="-25000" dirty="0" smtClean="0"/>
              <a:t>2</a:t>
            </a:r>
            <a:endParaRPr lang="en-US" dirty="0"/>
          </a:p>
          <a:p>
            <a:r>
              <a:rPr lang="en-US" dirty="0" smtClean="0"/>
              <a:t>Outputs			: O</a:t>
            </a:r>
            <a:r>
              <a:rPr lang="en-US" baseline="-25000" dirty="0" smtClean="0"/>
              <a:t>2,</a:t>
            </a:r>
            <a:r>
              <a:rPr lang="en-US" dirty="0" smtClean="0"/>
              <a:t> sugar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63067" y="4389730"/>
            <a:ext cx="421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Calvin Cycle</a:t>
            </a:r>
          </a:p>
          <a:p>
            <a:endParaRPr lang="en-US" dirty="0"/>
          </a:p>
          <a:p>
            <a:r>
              <a:rPr lang="en-US" dirty="0" smtClean="0"/>
              <a:t>Inputs			:  CO2, ATP, NADPH</a:t>
            </a:r>
          </a:p>
          <a:p>
            <a:r>
              <a:rPr lang="en-US" dirty="0" smtClean="0"/>
              <a:t>Outputs			: NADP+, ADP+, </a:t>
            </a:r>
            <a:r>
              <a:rPr lang="en-US" dirty="0" err="1" smtClean="0"/>
              <a:t>Ph</a:t>
            </a:r>
            <a:endParaRPr lang="en-US" baseline="-25000" dirty="0" smtClean="0"/>
          </a:p>
          <a:p>
            <a:r>
              <a:rPr lang="en-US" dirty="0" smtClean="0"/>
              <a:t>Energy source	: sunlight</a:t>
            </a:r>
          </a:p>
          <a:p>
            <a:r>
              <a:rPr lang="en-US" dirty="0"/>
              <a:t>S</a:t>
            </a:r>
            <a:r>
              <a:rPr lang="en-US" dirty="0" smtClean="0"/>
              <a:t>ub-Events		: Light Reactions</a:t>
            </a:r>
          </a:p>
          <a:p>
            <a:r>
              <a:rPr lang="en-US" dirty="0" smtClean="0"/>
              <a:t>Sub-Process		: Calvin Cycle</a:t>
            </a:r>
          </a:p>
        </p:txBody>
      </p:sp>
    </p:spTree>
    <p:extLst>
      <p:ext uri="{BB962C8B-B14F-4D97-AF65-F5344CB8AC3E}">
        <p14:creationId xmlns:p14="http://schemas.microsoft.com/office/powerpoint/2010/main" val="1959497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Knowledge extraction toward richer structures.</a:t>
            </a:r>
          </a:p>
          <a:p>
            <a:endParaRPr lang="en-US" dirty="0"/>
          </a:p>
          <a:p>
            <a:r>
              <a:rPr lang="en-US" dirty="0" smtClean="0"/>
              <a:t>	Scripts with causal and temporal links.</a:t>
            </a:r>
          </a:p>
          <a:p>
            <a:r>
              <a:rPr lang="en-US" dirty="0" smtClean="0"/>
              <a:t>	Processes with I/O, actors, and their relations.</a:t>
            </a:r>
          </a:p>
          <a:p>
            <a:r>
              <a:rPr lang="en-US" dirty="0"/>
              <a:t>	</a:t>
            </a:r>
            <a:r>
              <a:rPr lang="en-US" dirty="0" smtClean="0"/>
              <a:t>Extracting implicative (IF-THEN) rules from text.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/>
              <a:t>Building extractors for Open event schemas.</a:t>
            </a:r>
          </a:p>
          <a:p>
            <a:pPr lvl="1"/>
            <a:r>
              <a:rPr lang="en-US" dirty="0" smtClean="0"/>
              <a:t>Apply event knowledge to improve co</a:t>
            </a:r>
            <a:r>
              <a:rPr lang="en-US" dirty="0"/>
              <a:t>-</a:t>
            </a:r>
            <a:r>
              <a:rPr lang="en-US" dirty="0" smtClean="0"/>
              <a:t>reference.</a:t>
            </a:r>
            <a:endParaRPr lang="en-US" dirty="0"/>
          </a:p>
          <a:p>
            <a:pPr lvl="1"/>
            <a:r>
              <a:rPr lang="en-US" dirty="0" smtClean="0"/>
              <a:t>Schemas for single</a:t>
            </a:r>
            <a:r>
              <a:rPr lang="en-US" dirty="0"/>
              <a:t>-document </a:t>
            </a:r>
            <a:r>
              <a:rPr lang="en-US" dirty="0" smtClean="0"/>
              <a:t>summarization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66371" y="4500017"/>
            <a:ext cx="6640286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Bootstrapping from high-precision models of phenomena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-- Schema relations as a starting point for building extractors.</a:t>
            </a:r>
          </a:p>
          <a:p>
            <a:r>
              <a:rPr lang="en-US" dirty="0" smtClean="0"/>
              <a:t>-- Explicit causal and temporal links to detect implicit links</a:t>
            </a:r>
          </a:p>
          <a:p>
            <a:endParaRPr lang="en-US" dirty="0" smtClean="0"/>
          </a:p>
          <a:p>
            <a:r>
              <a:rPr lang="en-US" dirty="0" smtClean="0"/>
              <a:t>Application driven development.</a:t>
            </a:r>
          </a:p>
        </p:txBody>
      </p:sp>
    </p:spTree>
    <p:extLst>
      <p:ext uri="{BB962C8B-B14F-4D97-AF65-F5344CB8AC3E}">
        <p14:creationId xmlns:p14="http://schemas.microsoft.com/office/powerpoint/2010/main" val="288071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22924" y="700084"/>
            <a:ext cx="2032000" cy="1964267"/>
            <a:chOff x="3453332" y="909983"/>
            <a:chExt cx="3231154" cy="3142444"/>
          </a:xfrm>
        </p:grpSpPr>
        <p:sp>
          <p:nvSpPr>
            <p:cNvPr id="19" name="Oval 18"/>
            <p:cNvSpPr/>
            <p:nvPr/>
          </p:nvSpPr>
          <p:spPr>
            <a:xfrm>
              <a:off x="3453332" y="909983"/>
              <a:ext cx="3231154" cy="3142444"/>
            </a:xfrm>
            <a:prstGeom prst="ellipse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31038" y="2138342"/>
              <a:ext cx="2841690" cy="8370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Information Extraction</a:t>
              </a:r>
              <a:endParaRPr lang="en-US" sz="1400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339070" y="1325003"/>
            <a:ext cx="7348663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Reasoning with automatically extracted knowledge</a:t>
            </a:r>
          </a:p>
          <a:p>
            <a:endParaRPr lang="en-US" dirty="0"/>
          </a:p>
          <a:p>
            <a:r>
              <a:rPr lang="en-US" dirty="0" smtClean="0"/>
              <a:t>	Handle gaps and uncertainty via probabilistic methods.</a:t>
            </a:r>
          </a:p>
          <a:p>
            <a:r>
              <a:rPr lang="en-US" dirty="0"/>
              <a:t>	</a:t>
            </a:r>
            <a:r>
              <a:rPr lang="en-US" dirty="0" smtClean="0"/>
              <a:t>Combining robust shallow methods with formal reasoning.</a:t>
            </a:r>
          </a:p>
          <a:p>
            <a:r>
              <a:rPr lang="en-US" dirty="0"/>
              <a:t>	</a:t>
            </a:r>
            <a:r>
              <a:rPr lang="en-US" dirty="0" smtClean="0"/>
              <a:t>Broad-coverage methods for bridging gaps in knowledge.</a:t>
            </a:r>
          </a:p>
          <a:p>
            <a:endParaRPr lang="en-US" dirty="0" smtClean="0"/>
          </a:p>
          <a:p>
            <a:r>
              <a:rPr lang="en-US" dirty="0" smtClean="0"/>
              <a:t>Applications</a:t>
            </a:r>
            <a:endParaRPr lang="en-US" dirty="0"/>
          </a:p>
          <a:p>
            <a:pPr lvl="1"/>
            <a:r>
              <a:rPr lang="en-US" dirty="0" smtClean="0"/>
              <a:t>Question answering</a:t>
            </a:r>
          </a:p>
          <a:p>
            <a:pPr lvl="1"/>
            <a:r>
              <a:rPr lang="en-US" dirty="0" smtClean="0"/>
              <a:t>Knowledge-based population</a:t>
            </a:r>
          </a:p>
          <a:p>
            <a:pPr lvl="1"/>
            <a:r>
              <a:rPr lang="en-US" dirty="0" smtClean="0"/>
              <a:t>Common-sense reasoning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9072" y="4500017"/>
            <a:ext cx="8161462" cy="175432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Develop mechanisms that help identify what is missing.</a:t>
            </a:r>
          </a:p>
          <a:p>
            <a:r>
              <a:rPr lang="en-US" dirty="0"/>
              <a:t>	</a:t>
            </a:r>
            <a:r>
              <a:rPr lang="en-US" dirty="0" smtClean="0"/>
              <a:t>Feature-based entailments lack explanatory powers </a:t>
            </a:r>
          </a:p>
          <a:p>
            <a:endParaRPr lang="en-US" dirty="0"/>
          </a:p>
          <a:p>
            <a:r>
              <a:rPr lang="en-US" dirty="0" smtClean="0"/>
              <a:t>Find balance between extraction difficulty vs. reasoning complexity.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Formal representations ease reasoning but are also harder to extract.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13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9070" y="1325003"/>
            <a:ext cx="73486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Semantic representations for Information Retrieval</a:t>
            </a:r>
            <a:endParaRPr lang="en-US" dirty="0"/>
          </a:p>
          <a:p>
            <a:r>
              <a:rPr lang="en-US" dirty="0" smtClean="0"/>
              <a:t>	Previous extraction techniques did not scale.</a:t>
            </a:r>
          </a:p>
          <a:p>
            <a:r>
              <a:rPr lang="en-US" dirty="0"/>
              <a:t>	</a:t>
            </a:r>
            <a:r>
              <a:rPr lang="en-US" dirty="0" smtClean="0"/>
              <a:t>Open Information Extraction does!</a:t>
            </a:r>
          </a:p>
          <a:p>
            <a:endParaRPr lang="en-US" dirty="0" smtClean="0"/>
          </a:p>
          <a:p>
            <a:r>
              <a:rPr lang="en-US" dirty="0" smtClean="0"/>
              <a:t>Facilitating information access in Mobile devices</a:t>
            </a:r>
          </a:p>
          <a:p>
            <a:r>
              <a:rPr lang="en-US" dirty="0"/>
              <a:t>	</a:t>
            </a:r>
            <a:r>
              <a:rPr lang="en-US" dirty="0" smtClean="0"/>
              <a:t>Knowledge-driven retrieval and organization</a:t>
            </a:r>
          </a:p>
          <a:p>
            <a:r>
              <a:rPr lang="en-US" dirty="0"/>
              <a:t>	</a:t>
            </a:r>
            <a:r>
              <a:rPr lang="en-US" dirty="0" smtClean="0"/>
              <a:t>Pro-active solutions for improving access to content.</a:t>
            </a:r>
          </a:p>
        </p:txBody>
      </p:sp>
      <p:sp>
        <p:nvSpPr>
          <p:cNvPr id="8" name="Oval 7"/>
          <p:cNvSpPr/>
          <p:nvPr/>
        </p:nvSpPr>
        <p:spPr>
          <a:xfrm>
            <a:off x="7382693" y="1818647"/>
            <a:ext cx="1592211" cy="1691407"/>
          </a:xfrm>
          <a:prstGeom prst="ellipse">
            <a:avLst/>
          </a:prstGeom>
          <a:solidFill>
            <a:schemeClr val="accent5">
              <a:lumMod val="75000"/>
              <a:alpha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9" name="Oval 8"/>
          <p:cNvSpPr/>
          <p:nvPr/>
        </p:nvSpPr>
        <p:spPr>
          <a:xfrm>
            <a:off x="6693999" y="809036"/>
            <a:ext cx="1850059" cy="1873577"/>
          </a:xfrm>
          <a:prstGeom prst="ellipse">
            <a:avLst/>
          </a:prstGeom>
          <a:solidFill>
            <a:schemeClr val="bg2">
              <a:lumMod val="75000"/>
              <a:alpha val="47000"/>
            </a:schemeClr>
          </a:solidFill>
          <a:ln>
            <a:solidFill>
              <a:srgbClr val="4A731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713459" y="149475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Information Retrieval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328840" y="2556467"/>
            <a:ext cx="17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Mobile </a:t>
            </a:r>
          </a:p>
          <a:p>
            <a:pPr algn="ctr"/>
            <a:r>
              <a:rPr lang="en-US" sz="1400" dirty="0" smtClean="0"/>
              <a:t>Systems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3282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071" y="1175296"/>
            <a:ext cx="8505911" cy="5015970"/>
          </a:xfrm>
        </p:spPr>
        <p:txBody>
          <a:bodyPr>
            <a:normAutofit/>
          </a:bodyPr>
          <a:lstStyle/>
          <a:p>
            <a:r>
              <a:rPr lang="en-US" dirty="0" smtClean="0"/>
              <a:t>Deductive </a:t>
            </a:r>
            <a:endParaRPr lang="en-US" dirty="0"/>
          </a:p>
          <a:p>
            <a:pPr marL="274320" lvl="1" indent="0">
              <a:buNone/>
            </a:pPr>
            <a:r>
              <a:rPr lang="en-US" dirty="0" smtClean="0"/>
              <a:t>	Metal fork is made of metal + metals conduct electricity.</a:t>
            </a:r>
          </a:p>
          <a:p>
            <a:pPr marL="274320" lvl="1" indent="0">
              <a:buNone/>
            </a:pPr>
            <a:r>
              <a:rPr lang="en-US" dirty="0" smtClean="0"/>
              <a:t>		=&gt; Metal fork conducts electricity.</a:t>
            </a:r>
            <a:endParaRPr lang="en-US" dirty="0"/>
          </a:p>
          <a:p>
            <a:r>
              <a:rPr lang="en-US" dirty="0" smtClean="0"/>
              <a:t>Abductive Reasoning</a:t>
            </a:r>
          </a:p>
          <a:p>
            <a:pPr marL="274320" lvl="1" indent="0">
              <a:buNone/>
            </a:pPr>
            <a:r>
              <a:rPr lang="en-US" dirty="0" smtClean="0"/>
              <a:t>	Car skids on road. Smoke is produced under the tires. </a:t>
            </a:r>
          </a:p>
          <a:p>
            <a:pPr marL="274320" lvl="1" indent="0">
              <a:buNone/>
            </a:pPr>
            <a:r>
              <a:rPr lang="en-US" dirty="0"/>
              <a:t>	</a:t>
            </a:r>
            <a:r>
              <a:rPr lang="en-US" dirty="0" smtClean="0"/>
              <a:t>What generated the heat that produced the smoke?</a:t>
            </a:r>
          </a:p>
          <a:p>
            <a:endParaRPr lang="en-US" dirty="0"/>
          </a:p>
          <a:p>
            <a:r>
              <a:rPr lang="en-US" dirty="0" smtClean="0"/>
              <a:t>Qualitative Reasoning with domain models</a:t>
            </a:r>
          </a:p>
          <a:p>
            <a:pPr marL="274320" lvl="1" indent="0">
              <a:buNone/>
            </a:pPr>
            <a:r>
              <a:rPr lang="en-US" dirty="0" smtClean="0"/>
              <a:t>	If predator population increases then prey population will decrease.</a:t>
            </a:r>
          </a:p>
          <a:p>
            <a:pPr marL="274320" lvl="1" indent="0">
              <a:buNone/>
            </a:pPr>
            <a:r>
              <a:rPr lang="en-US" dirty="0" smtClean="0"/>
              <a:t>	If temperature increases evaporation rate increases.</a:t>
            </a:r>
          </a:p>
          <a:p>
            <a:endParaRPr lang="en-US" dirty="0"/>
          </a:p>
          <a:p>
            <a:r>
              <a:rPr lang="en-US" dirty="0" smtClean="0"/>
              <a:t>Diagrammatic Reasoning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30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69258" y="3552727"/>
            <a:ext cx="2296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Propositional logic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5" y="4628099"/>
            <a:ext cx="4667937" cy="64633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A8AA3"/>
                </a:solidFill>
              </a:rPr>
              <a:t>a</a:t>
            </a:r>
            <a:r>
              <a:rPr lang="en-US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dirty="0">
              <a:solidFill>
                <a:srgbClr val="8A8AA3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93328"/>
            <a:chOff x="3939748" y="2120901"/>
            <a:chExt cx="2515920" cy="1841683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88520"/>
              <a:chOff x="4921252" y="2185231"/>
              <a:chExt cx="2414320" cy="1388520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0"/>
                <a:ext cx="2356264" cy="355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Propositions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IF-THEN rules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18065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137" y="199764"/>
            <a:ext cx="1509405" cy="8073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222250" y="2681209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First-order logic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22250" y="2130258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Graph-based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69258" y="355272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Propositional logic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22250" y="2405837"/>
            <a:ext cx="2296311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Probabilistic Inference + FOL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27053" y="1401800"/>
            <a:ext cx="0" cy="459747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38829" y="5983536"/>
            <a:ext cx="6170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5906" y="5174606"/>
            <a:ext cx="1118716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Matching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48693" y="4870568"/>
            <a:ext cx="1895929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Alignment + Matching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58216" y="6327612"/>
            <a:ext cx="215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Representation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841462" y="3895936"/>
            <a:ext cx="834130" cy="23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u="sng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287985" y="5999279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Lexical + Relations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86492" y="6040782"/>
            <a:ext cx="1163865" cy="266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537093" y="3829902"/>
            <a:ext cx="1714031" cy="34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Inference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4177046" y="4628099"/>
            <a:ext cx="3232500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8A8AA3"/>
                </a:solidFill>
              </a:rPr>
              <a:t>a</a:t>
            </a:r>
            <a:r>
              <a:rPr lang="en-US" sz="1200" dirty="0" smtClean="0">
                <a:solidFill>
                  <a:srgbClr val="8A8AA3"/>
                </a:solidFill>
              </a:rPr>
              <a:t>nimal eat =&gt; animal get nutrients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(animal, eat, _) =&gt; (animal, get, nutrients)</a:t>
            </a:r>
            <a:endParaRPr lang="en-US" sz="1200" dirty="0">
              <a:solidFill>
                <a:srgbClr val="8A8AA3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70346" y="3517387"/>
            <a:ext cx="3074635" cy="46166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8A8AA3"/>
                </a:solidFill>
              </a:rPr>
              <a:t>metal(x) =&gt; conductor(x, Electricity)</a:t>
            </a:r>
          </a:p>
          <a:p>
            <a:r>
              <a:rPr lang="en-US" sz="1200" dirty="0" smtClean="0">
                <a:solidFill>
                  <a:srgbClr val="8A8AA3"/>
                </a:solidFill>
              </a:rPr>
              <a:t>substance(x, metal) =&gt; metal(x)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778235" y="3049907"/>
            <a:ext cx="2332863" cy="1551824"/>
            <a:chOff x="3939748" y="2120901"/>
            <a:chExt cx="2515920" cy="1793710"/>
          </a:xfrm>
        </p:grpSpPr>
        <p:sp>
          <p:nvSpPr>
            <p:cNvPr id="43" name="Oval 42"/>
            <p:cNvSpPr/>
            <p:nvPr/>
          </p:nvSpPr>
          <p:spPr>
            <a:xfrm>
              <a:off x="3939748" y="2120901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041348" y="2574064"/>
              <a:ext cx="2414320" cy="1340547"/>
              <a:chOff x="4921252" y="2185231"/>
              <a:chExt cx="2414320" cy="1340547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4979308" y="3218001"/>
                <a:ext cx="235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Textual Re-write Rules </a:t>
                </a:r>
                <a:endParaRPr lang="en-US" sz="14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921252" y="2185231"/>
                <a:ext cx="15938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 smtClean="0"/>
                  <a:t>	Tuple Rules</a:t>
                </a:r>
                <a:endParaRPr lang="en-US" sz="1200" dirty="0"/>
              </a:p>
              <a:p>
                <a:pPr algn="ctr"/>
                <a:endParaRPr lang="en-US" sz="1200" dirty="0"/>
              </a:p>
              <a:p>
                <a:r>
                  <a:rPr lang="en-US" sz="1200" dirty="0" smtClean="0"/>
                  <a:t>Phrasal Rules</a:t>
                </a:r>
                <a:endParaRPr lang="en-US" sz="1200" dirty="0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507933" y="1825602"/>
            <a:ext cx="1893381" cy="1574414"/>
            <a:chOff x="5805174" y="705761"/>
            <a:chExt cx="2041952" cy="1819821"/>
          </a:xfrm>
        </p:grpSpPr>
        <p:sp>
          <p:nvSpPr>
            <p:cNvPr id="36" name="TextBox 35"/>
            <p:cNvSpPr txBox="1"/>
            <p:nvPr/>
          </p:nvSpPr>
          <p:spPr>
            <a:xfrm>
              <a:off x="5861052" y="2217805"/>
              <a:ext cx="19860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Variablized Rules</a:t>
              </a:r>
              <a:endParaRPr lang="en-US" sz="1400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5805174" y="705761"/>
              <a:ext cx="1946703" cy="1524034"/>
              <a:chOff x="5805174" y="705761"/>
              <a:chExt cx="1946703" cy="1524034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5886452" y="1033501"/>
                <a:ext cx="1710256" cy="938231"/>
                <a:chOff x="6239944" y="889790"/>
                <a:chExt cx="1710256" cy="938231"/>
              </a:xfrm>
            </p:grpSpPr>
            <p:sp>
              <p:nvSpPr>
                <p:cNvPr id="40" name="TextBox 39"/>
                <p:cNvSpPr txBox="1"/>
                <p:nvPr/>
              </p:nvSpPr>
              <p:spPr>
                <a:xfrm>
                  <a:off x="6680200" y="1230289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BLUE</a:t>
                  </a:r>
                  <a:endParaRPr lang="en-US" sz="1200" dirty="0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7124700" y="889790"/>
                  <a:ext cx="8255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AMR</a:t>
                  </a:r>
                  <a:endParaRPr lang="en-US" sz="1200" dirty="0"/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6239944" y="1551022"/>
                  <a:ext cx="9906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 smtClean="0"/>
                    <a:t>Tuples</a:t>
                  </a:r>
                  <a:endParaRPr lang="en-US" sz="1200" dirty="0"/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5805174" y="705761"/>
                <a:ext cx="1946703" cy="1524034"/>
              </a:xfrm>
              <a:prstGeom prst="ellipse">
                <a:avLst/>
              </a:prstGeom>
              <a:no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2287985" y="4368250"/>
            <a:ext cx="1805062" cy="1551541"/>
            <a:chOff x="2332560" y="3644736"/>
            <a:chExt cx="1946703" cy="1793383"/>
          </a:xfrm>
        </p:grpSpPr>
        <p:sp>
          <p:nvSpPr>
            <p:cNvPr id="31" name="Oval 30"/>
            <p:cNvSpPr/>
            <p:nvPr/>
          </p:nvSpPr>
          <p:spPr>
            <a:xfrm>
              <a:off x="2332560" y="3644736"/>
              <a:ext cx="1946703" cy="1524034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80848" y="5130342"/>
              <a:ext cx="1358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No Rules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96176" y="4715280"/>
              <a:ext cx="8255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BOW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95068" y="4368653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Open IE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940041" y="4035422"/>
              <a:ext cx="11315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Targeted IE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205522" y="6027691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IF-THEN rules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5583297" y="6040782"/>
            <a:ext cx="2317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Variablized Rules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2710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Rel-grams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976834"/>
              </p:ext>
            </p:extLst>
          </p:nvPr>
        </p:nvGraphicFramePr>
        <p:xfrm>
          <a:off x="187097" y="1905750"/>
          <a:ext cx="8657885" cy="36044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29468"/>
                <a:gridCol w="3640667"/>
                <a:gridCol w="1043875"/>
                <a:gridCol w="1043875"/>
              </a:tblGrid>
              <a:tr h="5564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T’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Valid?</a:t>
                      </a:r>
                      <a:endParaRPr lang="en-US" sz="1400" b="1" dirty="0"/>
                    </a:p>
                  </a:txBody>
                  <a:tcP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baseline="0" dirty="0" smtClean="0"/>
                        <a:t>Relation?</a:t>
                      </a:r>
                    </a:p>
                  </a:txBody>
                  <a:tcPr>
                    <a:solidFill>
                      <a:srgbClr val="B9CDE5"/>
                    </a:solidFill>
                  </a:tcPr>
                </a:tc>
              </a:tr>
              <a:tr h="5564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(lawsuit,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: [organization]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 = union, Trust Insurance</a:t>
                      </a:r>
                      <a:r>
                        <a:rPr lang="en-US" sz="14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co., ..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(Y,</a:t>
                      </a:r>
                      <a:r>
                        <a:rPr lang="en-US" sz="1400" baseline="0" dirty="0" smtClean="0"/>
                        <a:t> to hear, argument)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: [person]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judge</a:t>
                      </a:r>
                    </a:p>
                    <a:p>
                      <a:endParaRPr lang="en-US" sz="1400" baseline="0" dirty="0" smtClean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Entails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 be file by, X)</a:t>
                      </a:r>
                    </a:p>
                    <a:p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company, Powers, …</a:t>
                      </a:r>
                      <a:endParaRPr lang="en-US" sz="1400" dirty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(X,</a:t>
                      </a:r>
                      <a:r>
                        <a:rPr lang="en-US" sz="1400" baseline="0" dirty="0" smtClean="0"/>
                        <a:t> be base in, Y)</a:t>
                      </a: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Y = {Washington,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Kansas City, …</a:t>
                      </a: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Topic</a:t>
                      </a:r>
                      <a:endParaRPr lang="en-US" sz="1400" dirty="0"/>
                    </a:p>
                  </a:txBody>
                  <a:tcPr/>
                </a:tc>
              </a:tr>
              <a:tr h="55646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(lawsuit,</a:t>
                      </a:r>
                      <a:r>
                        <a:rPr lang="en-US" sz="1400" baseline="0" dirty="0" smtClean="0"/>
                        <a:t> be file by, X)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A6A6A6"/>
                          </a:solidFill>
                        </a:rPr>
                        <a:t>X = {union, Trust Insurance</a:t>
                      </a: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 co., ..}</a:t>
                      </a:r>
                      <a:endParaRPr lang="en-US" sz="1400" dirty="0" smtClean="0">
                        <a:solidFill>
                          <a:srgbClr val="A6A6A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(Y</a:t>
                      </a:r>
                      <a:r>
                        <a:rPr lang="en-US" sz="1400" baseline="0" dirty="0" smtClean="0"/>
                        <a:t>, be for, comment)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rgbClr val="A6A6A6"/>
                          </a:solidFill>
                        </a:rPr>
                        <a:t>Y = {official, Officials, Oliver}</a:t>
                      </a:r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aseline="0" dirty="0" smtClean="0"/>
                    </a:p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02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045" y="16520"/>
            <a:ext cx="8505911" cy="990600"/>
          </a:xfrm>
        </p:spPr>
        <p:txBody>
          <a:bodyPr/>
          <a:lstStyle/>
          <a:p>
            <a:pPr algn="ctr"/>
            <a:r>
              <a:rPr lang="en-US" dirty="0" smtClean="0"/>
              <a:t>Rel-grams Evaluation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54510" y="1044187"/>
            <a:ext cx="604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 sample of 1500 Rel-grams from the Top 10%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9266" y="5194300"/>
            <a:ext cx="7495689" cy="893234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 large proportion of Rel-grams carry useful information about events.</a:t>
            </a: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3260635" y="6479498"/>
            <a:ext cx="3632951" cy="369332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/>
              <a:t>Balasubramanian </a:t>
            </a:r>
            <a:r>
              <a:rPr lang="en-US" dirty="0"/>
              <a:t>et al., </a:t>
            </a:r>
            <a:r>
              <a:rPr lang="en-US" dirty="0" smtClean="0"/>
              <a:t>EMNLP </a:t>
            </a:r>
            <a:r>
              <a:rPr lang="en-US" dirty="0"/>
              <a:t>2013</a:t>
            </a:r>
          </a:p>
        </p:txBody>
      </p:sp>
      <p:sp>
        <p:nvSpPr>
          <p:cNvPr id="4" name="TextBox 3"/>
          <p:cNvSpPr txBox="1"/>
          <p:nvPr/>
        </p:nvSpPr>
        <p:spPr>
          <a:xfrm rot="16200000">
            <a:off x="1417135" y="3098800"/>
            <a:ext cx="147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Percentage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193515"/>
              </p:ext>
            </p:extLst>
          </p:nvPr>
        </p:nvGraphicFramePr>
        <p:xfrm>
          <a:off x="2286000" y="1752600"/>
          <a:ext cx="56007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7604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49" y="1177938"/>
            <a:ext cx="1633475" cy="1157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904" y="5237614"/>
            <a:ext cx="1725647" cy="923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9071" y="316536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) </a:t>
            </a:r>
            <a:r>
              <a:rPr lang="en-US" b="1" dirty="0" smtClean="0"/>
              <a:t>Schemas</a:t>
            </a:r>
            <a:r>
              <a:rPr lang="en-US" dirty="0" smtClean="0"/>
              <a:t> for Event Extraction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Build models of open-domain events.</a:t>
            </a:r>
          </a:p>
        </p:txBody>
      </p:sp>
      <p:sp>
        <p:nvSpPr>
          <p:cNvPr id="9" name="Rectangle 8"/>
          <p:cNvSpPr/>
          <p:nvPr/>
        </p:nvSpPr>
        <p:spPr>
          <a:xfrm>
            <a:off x="339071" y="1177938"/>
            <a:ext cx="65677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 smtClean="0"/>
              <a:t>Aspect Models</a:t>
            </a:r>
            <a:r>
              <a:rPr lang="en-US" dirty="0" smtClean="0"/>
              <a:t> for Topic Pages				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Aggregate </a:t>
            </a:r>
            <a:r>
              <a:rPr lang="en-US" dirty="0"/>
              <a:t>and organize information about </a:t>
            </a:r>
            <a:r>
              <a:rPr lang="en-US" dirty="0" smtClean="0"/>
              <a:t>entities.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4714" y="5237305"/>
            <a:ext cx="65677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3) </a:t>
            </a:r>
            <a:r>
              <a:rPr lang="en-US" b="1" dirty="0" smtClean="0"/>
              <a:t>Knowledge Extraction</a:t>
            </a:r>
            <a:r>
              <a:rPr lang="en-US" dirty="0" smtClean="0"/>
              <a:t> for Question </a:t>
            </a:r>
            <a:r>
              <a:rPr lang="en-US" dirty="0" smtClean="0"/>
              <a:t>Answering		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Answer </a:t>
            </a: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 science exams.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This Talk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31715" y="2979104"/>
            <a:ext cx="2144904" cy="1217696"/>
            <a:chOff x="4724400" y="2489200"/>
            <a:chExt cx="3727707" cy="21717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79085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F91F9BF1-289C-AE4C-AF6B-47345B675795}" type="slidenum">
              <a:rPr lang="en-US">
                <a:solidFill>
                  <a:srgbClr val="003399"/>
                </a:solidFill>
              </a:rPr>
              <a:pPr/>
              <a:t>80</a:t>
            </a:fld>
            <a:endParaRPr lang="en-US">
              <a:solidFill>
                <a:srgbClr val="003399"/>
              </a:solidFill>
            </a:endParaRPr>
          </a:p>
        </p:txBody>
      </p:sp>
      <p:grpSp>
        <p:nvGrpSpPr>
          <p:cNvPr id="13318" name="Group 6"/>
          <p:cNvGrpSpPr>
            <a:grpSpLocks/>
          </p:cNvGrpSpPr>
          <p:nvPr/>
        </p:nvGrpSpPr>
        <p:grpSpPr bwMode="auto">
          <a:xfrm>
            <a:off x="920750" y="2200275"/>
            <a:ext cx="1839913" cy="868363"/>
            <a:chOff x="1464740" y="4371624"/>
            <a:chExt cx="5263441" cy="2106786"/>
          </a:xfrm>
        </p:grpSpPr>
        <p:sp>
          <p:nvSpPr>
            <p:cNvPr id="8" name="Oval 7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464740" y="5118820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509253" y="5026383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3244954" y="4464061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440234" y="5280584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257680" y="4714411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118696" y="5708105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6" name="Straight Connector 15"/>
            <p:cNvCxnSpPr>
              <a:stCxn id="10" idx="1"/>
              <a:endCxn id="8" idx="5"/>
            </p:cNvCxnSpPr>
            <p:nvPr/>
          </p:nvCxnSpPr>
          <p:spPr>
            <a:xfrm flipH="1" flipV="1">
              <a:off x="2073283" y="4560350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9" idx="6"/>
              <a:endCxn id="10" idx="2"/>
            </p:cNvCxnSpPr>
            <p:nvPr/>
          </p:nvCxnSpPr>
          <p:spPr>
            <a:xfrm flipV="1">
              <a:off x="1664560" y="5118820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stCxn id="14" idx="7"/>
              <a:endCxn id="10" idx="4"/>
            </p:cNvCxnSpPr>
            <p:nvPr/>
          </p:nvCxnSpPr>
          <p:spPr>
            <a:xfrm flipV="1">
              <a:off x="2286728" y="5211257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>
              <a:endCxn id="11" idx="2"/>
            </p:cNvCxnSpPr>
            <p:nvPr/>
          </p:nvCxnSpPr>
          <p:spPr>
            <a:xfrm flipV="1">
              <a:off x="2709073" y="4556497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stCxn id="10" idx="6"/>
              <a:endCxn id="12" idx="1"/>
            </p:cNvCxnSpPr>
            <p:nvPr/>
          </p:nvCxnSpPr>
          <p:spPr>
            <a:xfrm>
              <a:off x="2704533" y="5118820"/>
              <a:ext cx="762949" cy="18872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stCxn id="11" idx="6"/>
              <a:endCxn id="13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993380" y="4987868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552867" y="5704252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597380" y="5611815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333081" y="5049493"/>
              <a:ext cx="19528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528361" y="5866016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28" name="Straight Connector 27"/>
            <p:cNvCxnSpPr>
              <a:stCxn id="23" idx="7"/>
              <a:endCxn id="22" idx="3"/>
            </p:cNvCxnSpPr>
            <p:nvPr/>
          </p:nvCxnSpPr>
          <p:spPr>
            <a:xfrm flipV="1">
              <a:off x="4725439" y="5145782"/>
              <a:ext cx="299730" cy="58543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23" idx="6"/>
              <a:endCxn id="24" idx="2"/>
            </p:cNvCxnSpPr>
            <p:nvPr/>
          </p:nvCxnSpPr>
          <p:spPr>
            <a:xfrm flipV="1">
              <a:off x="4752687" y="5704252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>
              <a:stCxn id="27" idx="7"/>
              <a:endCxn id="24" idx="3"/>
            </p:cNvCxnSpPr>
            <p:nvPr/>
          </p:nvCxnSpPr>
          <p:spPr>
            <a:xfrm flipV="1">
              <a:off x="5374855" y="5769729"/>
              <a:ext cx="254316" cy="55076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>
              <a:endCxn id="25" idx="2"/>
            </p:cNvCxnSpPr>
            <p:nvPr/>
          </p:nvCxnSpPr>
          <p:spPr>
            <a:xfrm flipV="1">
              <a:off x="5797200" y="5141929"/>
              <a:ext cx="535881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>
              <a:stCxn id="13" idx="5"/>
              <a:endCxn id="22" idx="1"/>
            </p:cNvCxnSpPr>
            <p:nvPr/>
          </p:nvCxnSpPr>
          <p:spPr>
            <a:xfrm>
              <a:off x="4425709" y="4868472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>
              <a:stCxn id="14" idx="6"/>
              <a:endCxn id="12" idx="3"/>
            </p:cNvCxnSpPr>
            <p:nvPr/>
          </p:nvCxnSpPr>
          <p:spPr>
            <a:xfrm flipV="1">
              <a:off x="2313976" y="5434645"/>
              <a:ext cx="1153506" cy="3658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>
              <a:stCxn id="11" idx="5"/>
              <a:endCxn id="12" idx="0"/>
            </p:cNvCxnSpPr>
            <p:nvPr/>
          </p:nvCxnSpPr>
          <p:spPr>
            <a:xfrm>
              <a:off x="3412986" y="4618122"/>
              <a:ext cx="127158" cy="662462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>
              <a:stCxn id="22" idx="5"/>
              <a:endCxn id="24" idx="1"/>
            </p:cNvCxnSpPr>
            <p:nvPr/>
          </p:nvCxnSpPr>
          <p:spPr>
            <a:xfrm>
              <a:off x="5165952" y="5145782"/>
              <a:ext cx="463219" cy="492995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>
              <a:stCxn id="24" idx="5"/>
              <a:endCxn id="26" idx="2"/>
            </p:cNvCxnSpPr>
            <p:nvPr/>
          </p:nvCxnSpPr>
          <p:spPr>
            <a:xfrm>
              <a:off x="5769952" y="5769729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stCxn id="27" idx="5"/>
              <a:endCxn id="26" idx="3"/>
            </p:cNvCxnSpPr>
            <p:nvPr/>
          </p:nvCxnSpPr>
          <p:spPr>
            <a:xfrm flipV="1">
              <a:off x="5374855" y="6020077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/>
            <p:cNvCxnSpPr>
              <a:stCxn id="15" idx="5"/>
              <a:endCxn id="25" idx="1"/>
            </p:cNvCxnSpPr>
            <p:nvPr/>
          </p:nvCxnSpPr>
          <p:spPr>
            <a:xfrm>
              <a:off x="5892570" y="4529538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/>
            <p:cNvCxnSpPr>
              <a:stCxn id="25" idx="5"/>
              <a:endCxn id="26" idx="0"/>
            </p:cNvCxnSpPr>
            <p:nvPr/>
          </p:nvCxnSpPr>
          <p:spPr>
            <a:xfrm>
              <a:off x="6501113" y="5207406"/>
              <a:ext cx="127158" cy="65861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321" name="TextBox 107"/>
          <p:cNvSpPr txBox="1">
            <a:spLocks noChangeArrowheads="1"/>
          </p:cNvSpPr>
          <p:nvPr/>
        </p:nvSpPr>
        <p:spPr bwMode="auto">
          <a:xfrm>
            <a:off x="3457574" y="2263775"/>
            <a:ext cx="56864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808038" indent="-350838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marL="0" indent="0"/>
            <a:r>
              <a:rPr lang="en-US" dirty="0" smtClean="0">
                <a:latin typeface="+mn-lt"/>
                <a:cs typeface="Times New Roman" charset="0"/>
              </a:rPr>
              <a:t>Create </a:t>
            </a:r>
            <a:r>
              <a:rPr lang="en-US" dirty="0">
                <a:latin typeface="+mn-lt"/>
                <a:cs typeface="Times New Roman" charset="0"/>
              </a:rPr>
              <a:t>a </a:t>
            </a:r>
            <a:r>
              <a:rPr lang="en-US" dirty="0">
                <a:solidFill>
                  <a:srgbClr val="0000FF"/>
                </a:solidFill>
                <a:latin typeface="+mn-lt"/>
                <a:cs typeface="Times New Roman" charset="0"/>
              </a:rPr>
              <a:t>graph </a:t>
            </a:r>
            <a:r>
              <a:rPr lang="en-US" dirty="0">
                <a:latin typeface="+mn-lt"/>
                <a:cs typeface="Times New Roman" charset="0"/>
              </a:rPr>
              <a:t>from Rel-grams</a:t>
            </a: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Nodes = </a:t>
            </a:r>
            <a:r>
              <a:rPr lang="en-US" dirty="0" smtClean="0">
                <a:latin typeface="+mn-lt"/>
                <a:cs typeface="Times New Roman" charset="0"/>
              </a:rPr>
              <a:t>Generalized tuples</a:t>
            </a:r>
            <a:endParaRPr lang="en-US" dirty="0">
              <a:latin typeface="+mn-lt"/>
              <a:cs typeface="Times New Roman" charset="0"/>
            </a:endParaRPr>
          </a:p>
          <a:p>
            <a:pPr lvl="1">
              <a:buFont typeface="Arial" charset="0"/>
              <a:buChar char="•"/>
            </a:pPr>
            <a:r>
              <a:rPr lang="en-US" dirty="0">
                <a:latin typeface="+mn-lt"/>
                <a:cs typeface="Times New Roman" charset="0"/>
              </a:rPr>
              <a:t>Edge = </a:t>
            </a:r>
            <a:r>
              <a:rPr lang="en-US" dirty="0" smtClean="0">
                <a:latin typeface="+mn-lt"/>
                <a:cs typeface="Times New Roman" charset="0"/>
              </a:rPr>
              <a:t>Symmetric conditional probability</a:t>
            </a:r>
            <a:endParaRPr lang="en-US" dirty="0">
              <a:latin typeface="+mn-lt"/>
              <a:cs typeface="Times New Roman" charset="0"/>
            </a:endParaRPr>
          </a:p>
        </p:txBody>
      </p:sp>
      <p:grpSp>
        <p:nvGrpSpPr>
          <p:cNvPr id="40" name="Group 39"/>
          <p:cNvGrpSpPr>
            <a:grpSpLocks/>
          </p:cNvGrpSpPr>
          <p:nvPr/>
        </p:nvGrpSpPr>
        <p:grpSpPr bwMode="auto">
          <a:xfrm>
            <a:off x="920750" y="4048125"/>
            <a:ext cx="1839913" cy="868362"/>
            <a:chOff x="1464740" y="4371624"/>
            <a:chExt cx="5263441" cy="2106786"/>
          </a:xfrm>
        </p:grpSpPr>
        <p:sp>
          <p:nvSpPr>
            <p:cNvPr id="41" name="Oval 40"/>
            <p:cNvSpPr/>
            <p:nvPr/>
          </p:nvSpPr>
          <p:spPr>
            <a:xfrm>
              <a:off x="1905254" y="4402436"/>
              <a:ext cx="195277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464740" y="5118821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509253" y="5026384"/>
              <a:ext cx="19528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244954" y="4464061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3440234" y="5280585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257680" y="4714409"/>
              <a:ext cx="199820" cy="1810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118696" y="5708104"/>
              <a:ext cx="19528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5724538" y="437162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9" name="Straight Connector 48"/>
            <p:cNvCxnSpPr>
              <a:stCxn id="43" idx="1"/>
              <a:endCxn id="41" idx="5"/>
            </p:cNvCxnSpPr>
            <p:nvPr/>
          </p:nvCxnSpPr>
          <p:spPr>
            <a:xfrm flipH="1" flipV="1">
              <a:off x="2073283" y="4560348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>
              <a:stCxn id="42" idx="6"/>
              <a:endCxn id="43" idx="2"/>
            </p:cNvCxnSpPr>
            <p:nvPr/>
          </p:nvCxnSpPr>
          <p:spPr>
            <a:xfrm flipV="1">
              <a:off x="1664560" y="5118821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>
              <a:stCxn id="47" idx="7"/>
              <a:endCxn id="43" idx="4"/>
            </p:cNvCxnSpPr>
            <p:nvPr/>
          </p:nvCxnSpPr>
          <p:spPr>
            <a:xfrm flipV="1">
              <a:off x="2286728" y="5211258"/>
              <a:ext cx="322435" cy="52380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endCxn id="44" idx="2"/>
            </p:cNvCxnSpPr>
            <p:nvPr/>
          </p:nvCxnSpPr>
          <p:spPr>
            <a:xfrm flipV="1">
              <a:off x="2709073" y="4556497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/>
            <p:cNvCxnSpPr>
              <a:stCxn id="43" idx="6"/>
              <a:endCxn id="45" idx="1"/>
            </p:cNvCxnSpPr>
            <p:nvPr/>
          </p:nvCxnSpPr>
          <p:spPr>
            <a:xfrm>
              <a:off x="2704533" y="5118821"/>
              <a:ext cx="762949" cy="18872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Straight Connector 53"/>
            <p:cNvCxnSpPr>
              <a:stCxn id="44" idx="6"/>
              <a:endCxn id="46" idx="2"/>
            </p:cNvCxnSpPr>
            <p:nvPr/>
          </p:nvCxnSpPr>
          <p:spPr>
            <a:xfrm>
              <a:off x="3440234" y="4556497"/>
              <a:ext cx="817445" cy="24649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" name="Oval 54"/>
            <p:cNvSpPr/>
            <p:nvPr/>
          </p:nvSpPr>
          <p:spPr>
            <a:xfrm>
              <a:off x="4993380" y="4987869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552867" y="5704254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597380" y="5611817"/>
              <a:ext cx="199820" cy="184873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6333081" y="5049493"/>
              <a:ext cx="19528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6528361" y="5866018"/>
              <a:ext cx="199820" cy="18102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206823" y="6293537"/>
              <a:ext cx="199820" cy="1848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61" name="Straight Connector 60"/>
            <p:cNvCxnSpPr>
              <a:stCxn id="56" idx="7"/>
              <a:endCxn id="55" idx="3"/>
            </p:cNvCxnSpPr>
            <p:nvPr/>
          </p:nvCxnSpPr>
          <p:spPr>
            <a:xfrm flipV="1">
              <a:off x="4725439" y="5145780"/>
              <a:ext cx="299730" cy="58543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>
              <a:stCxn id="56" idx="6"/>
              <a:endCxn id="57" idx="2"/>
            </p:cNvCxnSpPr>
            <p:nvPr/>
          </p:nvCxnSpPr>
          <p:spPr>
            <a:xfrm flipV="1">
              <a:off x="4752687" y="5704254"/>
              <a:ext cx="844693" cy="9243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stCxn id="60" idx="7"/>
              <a:endCxn id="57" idx="3"/>
            </p:cNvCxnSpPr>
            <p:nvPr/>
          </p:nvCxnSpPr>
          <p:spPr>
            <a:xfrm flipV="1">
              <a:off x="5374855" y="5769728"/>
              <a:ext cx="254316" cy="550770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4" name="Straight Connector 63"/>
            <p:cNvCxnSpPr>
              <a:endCxn id="58" idx="2"/>
            </p:cNvCxnSpPr>
            <p:nvPr/>
          </p:nvCxnSpPr>
          <p:spPr>
            <a:xfrm flipV="1">
              <a:off x="5797200" y="5141930"/>
              <a:ext cx="535881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/>
            <p:cNvCxnSpPr>
              <a:stCxn id="46" idx="5"/>
              <a:endCxn id="55" idx="1"/>
            </p:cNvCxnSpPr>
            <p:nvPr/>
          </p:nvCxnSpPr>
          <p:spPr>
            <a:xfrm>
              <a:off x="4425709" y="4868470"/>
              <a:ext cx="599460" cy="146358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Connector 65"/>
            <p:cNvCxnSpPr>
              <a:stCxn id="47" idx="6"/>
              <a:endCxn id="45" idx="3"/>
            </p:cNvCxnSpPr>
            <p:nvPr/>
          </p:nvCxnSpPr>
          <p:spPr>
            <a:xfrm flipV="1">
              <a:off x="2313976" y="5434646"/>
              <a:ext cx="1153506" cy="365894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>
              <a:stCxn id="44" idx="5"/>
              <a:endCxn id="45" idx="0"/>
            </p:cNvCxnSpPr>
            <p:nvPr/>
          </p:nvCxnSpPr>
          <p:spPr>
            <a:xfrm>
              <a:off x="3412986" y="4618122"/>
              <a:ext cx="127158" cy="66246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>
              <a:stCxn id="55" idx="5"/>
              <a:endCxn id="57" idx="1"/>
            </p:cNvCxnSpPr>
            <p:nvPr/>
          </p:nvCxnSpPr>
          <p:spPr>
            <a:xfrm>
              <a:off x="5165952" y="5145780"/>
              <a:ext cx="463219" cy="492996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/>
            <p:cNvCxnSpPr>
              <a:stCxn id="57" idx="5"/>
              <a:endCxn id="59" idx="2"/>
            </p:cNvCxnSpPr>
            <p:nvPr/>
          </p:nvCxnSpPr>
          <p:spPr>
            <a:xfrm>
              <a:off x="5769952" y="5769728"/>
              <a:ext cx="758409" cy="18487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Straight Connector 69"/>
            <p:cNvCxnSpPr>
              <a:stCxn id="60" idx="5"/>
              <a:endCxn id="59" idx="3"/>
            </p:cNvCxnSpPr>
            <p:nvPr/>
          </p:nvCxnSpPr>
          <p:spPr>
            <a:xfrm flipV="1">
              <a:off x="5374855" y="6020079"/>
              <a:ext cx="1185294" cy="431371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1" name="Straight Connector 70"/>
            <p:cNvCxnSpPr>
              <a:stCxn id="48" idx="5"/>
              <a:endCxn id="58" idx="1"/>
            </p:cNvCxnSpPr>
            <p:nvPr/>
          </p:nvCxnSpPr>
          <p:spPr>
            <a:xfrm>
              <a:off x="5892570" y="4529536"/>
              <a:ext cx="467759" cy="546917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/>
            <p:cNvCxnSpPr>
              <a:stCxn id="58" idx="5"/>
              <a:endCxn id="59" idx="0"/>
            </p:cNvCxnSpPr>
            <p:nvPr/>
          </p:nvCxnSpPr>
          <p:spPr>
            <a:xfrm>
              <a:off x="6501113" y="5207405"/>
              <a:ext cx="127158" cy="658613"/>
            </a:xfrm>
            <a:prstGeom prst="lin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9" name="TextBox 108"/>
          <p:cNvSpPr txBox="1">
            <a:spLocks noChangeArrowheads="1"/>
          </p:cNvSpPr>
          <p:nvPr/>
        </p:nvSpPr>
        <p:spPr bwMode="auto">
          <a:xfrm>
            <a:off x="3486150" y="4098925"/>
            <a:ext cx="535883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dirty="0" smtClean="0">
                <a:latin typeface="+mn-lt"/>
                <a:cs typeface="Times New Roman" charset="0"/>
              </a:rPr>
              <a:t>Use high </a:t>
            </a:r>
            <a:r>
              <a:rPr lang="en-US" dirty="0">
                <a:latin typeface="+mn-lt"/>
                <a:cs typeface="Times New Roman" charset="0"/>
              </a:rPr>
              <a:t>connectivity </a:t>
            </a:r>
            <a:r>
              <a:rPr lang="en-US" dirty="0" smtClean="0">
                <a:latin typeface="+mn-lt"/>
                <a:cs typeface="Times New Roman" charset="0"/>
              </a:rPr>
              <a:t>nodes as </a:t>
            </a:r>
            <a:r>
              <a:rPr lang="en-US" dirty="0" smtClean="0">
                <a:solidFill>
                  <a:srgbClr val="FF0000"/>
                </a:solidFill>
                <a:latin typeface="+mn-lt"/>
                <a:cs typeface="Times New Roman" charset="0"/>
              </a:rPr>
              <a:t>seeds</a:t>
            </a:r>
            <a:r>
              <a:rPr lang="en-US" dirty="0" smtClean="0">
                <a:latin typeface="+mn-lt"/>
                <a:cs typeface="Times New Roman" charset="0"/>
              </a:rPr>
              <a:t>.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+mn-lt"/>
                <a:cs typeface="Times New Roman" charset="0"/>
              </a:rPr>
              <a:t>Centrality indicates salience.</a:t>
            </a:r>
            <a:endParaRPr lang="en-US" dirty="0">
              <a:latin typeface="+mn-lt"/>
              <a:cs typeface="Times New Roman" charset="0"/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1279525" y="43180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2365375" y="4559300"/>
            <a:ext cx="76200" cy="76200"/>
          </a:xfrm>
          <a:prstGeom prst="ellipse">
            <a:avLst/>
          </a:prstGeom>
          <a:solidFill>
            <a:schemeClr val="accent2"/>
          </a:solidFill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6" name="Title 1"/>
          <p:cNvSpPr>
            <a:spLocks noGrp="1"/>
          </p:cNvSpPr>
          <p:nvPr>
            <p:ph type="title"/>
          </p:nvPr>
        </p:nvSpPr>
        <p:spPr>
          <a:xfrm>
            <a:off x="339071" y="16520"/>
            <a:ext cx="8505911" cy="990600"/>
          </a:xfrm>
        </p:spPr>
        <p:txBody>
          <a:bodyPr/>
          <a:lstStyle/>
          <a:p>
            <a:r>
              <a:rPr lang="en-US" dirty="0" smtClean="0"/>
              <a:t>Finding Related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57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43000" y="2286000"/>
            <a:ext cx="7010400" cy="387798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6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For a given topic and an aspect which sentence to pick?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21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73100" y="5276895"/>
            <a:ext cx="3886200" cy="55240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39071" y="2286000"/>
            <a:ext cx="4343400" cy="433964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After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 has appeared in four very different movies.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 best known for his Oscar-winning performance in “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,” was in the audience Friday at the opening.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2008 Academy Award winner Rachel Weisz (The Constant Gardener), Academy Award winner</a:t>
            </a: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 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), Mark Ruffalo (Zodiac), and Academy Award nominee ...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received widespread recognition when he was cast as the lead in Roman Polanski’s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(2002). </a:t>
            </a:r>
          </a:p>
          <a:p>
            <a:pPr marL="342900" indent="-342900">
              <a:buAutoNum type="arabicPeriod"/>
            </a:pPr>
            <a:endParaRPr lang="en-US" sz="12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is a New York actor who is known to international audiences as the star of Roman Polanski’s 2002 film, </a:t>
            </a:r>
            <a:r>
              <a:rPr lang="en-US" sz="12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….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Retrieving Sentences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447800" y="1406263"/>
            <a:ext cx="3208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 smtClean="0"/>
              <a:t>Topic: 	</a:t>
            </a:r>
            <a:r>
              <a:rPr lang="en-US" sz="1400" dirty="0" smtClean="0">
                <a:solidFill>
                  <a:schemeClr val="accent2">
                    <a:lumMod val="75000"/>
                  </a:schemeClr>
                </a:solidFill>
              </a:rPr>
              <a:t>Adrien Brody </a:t>
            </a:r>
          </a:p>
          <a:p>
            <a:pPr lvl="1"/>
            <a:r>
              <a:rPr lang="en-US" sz="1400" dirty="0" smtClean="0"/>
              <a:t>Aspect: 	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The Pianist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15999" y="1036931"/>
            <a:ext cx="7349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0" lvl="1"/>
            <a:r>
              <a:rPr lang="en-US" dirty="0" smtClean="0"/>
              <a:t>Find the typical relationship </a:t>
            </a:r>
            <a:r>
              <a:rPr lang="en-US" dirty="0"/>
              <a:t>between </a:t>
            </a:r>
            <a:r>
              <a:rPr lang="en-US" dirty="0" smtClean="0"/>
              <a:t>the topic </a:t>
            </a:r>
            <a:r>
              <a:rPr lang="en-US" dirty="0"/>
              <a:t>and </a:t>
            </a:r>
            <a:r>
              <a:rPr lang="en-US" dirty="0" smtClean="0"/>
              <a:t>aspect.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0" name="Double Bracket 9"/>
          <p:cNvSpPr/>
          <p:nvPr/>
        </p:nvSpPr>
        <p:spPr>
          <a:xfrm>
            <a:off x="6206070" y="2879236"/>
            <a:ext cx="1318532" cy="239765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pPr algn="ctr"/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actor	0.3</a:t>
            </a:r>
          </a:p>
          <a:p>
            <a:r>
              <a:rPr lang="en-US" sz="1400" dirty="0" smtClean="0">
                <a:latin typeface="Arial Narrow" pitchFamily="34" charset="0"/>
              </a:rPr>
              <a:t>star	0.2</a:t>
            </a:r>
          </a:p>
          <a:p>
            <a:r>
              <a:rPr lang="en-US" sz="1400" dirty="0" smtClean="0">
                <a:latin typeface="Arial Narrow" pitchFamily="34" charset="0"/>
              </a:rPr>
              <a:t>win	0.2	</a:t>
            </a:r>
          </a:p>
          <a:p>
            <a:r>
              <a:rPr lang="en-US" sz="1400" dirty="0" smtClean="0">
                <a:latin typeface="Arial Narrow" pitchFamily="34" charset="0"/>
              </a:rPr>
              <a:t>film	0.2</a:t>
            </a:r>
          </a:p>
          <a:p>
            <a:r>
              <a:rPr lang="en-US" sz="1400" dirty="0" smtClean="0">
                <a:latin typeface="Arial Narrow" pitchFamily="34" charset="0"/>
              </a:rPr>
              <a:t>2002	0.1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r>
              <a:rPr lang="en-US" sz="1400" dirty="0" smtClean="0">
                <a:latin typeface="Arial Narrow" pitchFamily="34" charset="0"/>
              </a:rPr>
              <a:t>…</a:t>
            </a:r>
          </a:p>
          <a:p>
            <a:endParaRPr lang="en-US" sz="1400" dirty="0" smtClean="0">
              <a:latin typeface="Arial Narrow" pitchFamily="34" charset="0"/>
            </a:endParaRPr>
          </a:p>
          <a:p>
            <a:endParaRPr lang="en-US" sz="1400" dirty="0" smtClean="0">
              <a:latin typeface="Arial Narrow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11800" y="2197100"/>
            <a:ext cx="300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Aspect Context Model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flipH="1">
            <a:off x="4940300" y="3937000"/>
            <a:ext cx="952500" cy="254000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971233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" grpId="0" animBg="1"/>
      <p:bldP spid="10" grpId="0" animBg="1"/>
      <p:bldP spid="4" grpId="0"/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40968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[person], failed,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Schemas from Related Tuples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28A7F-3C0F-F649-A167-0CE17244EC1B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338200"/>
              </p:ext>
            </p:extLst>
          </p:nvPr>
        </p:nvGraphicFramePr>
        <p:xfrm>
          <a:off x="1659466" y="3219109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A2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A3: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A5: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[person],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A6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A4: </a:t>
                      </a:r>
                      <a:r>
                        <a:rPr lang="en-US" sz="1400" dirty="0" smtClean="0"/>
                        <a:t>[person], failed, </a:t>
                      </a:r>
                      <a:r>
                        <a:rPr lang="en-US" sz="1400" b="1" dirty="0" smtClean="0"/>
                        <a:t>A7</a:t>
                      </a:r>
                      <a:r>
                        <a:rPr lang="en-US" sz="1400" dirty="0" smtClean="0"/>
                        <a:t>:test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A8: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dirty="0" smtClean="0"/>
                        <a:t>Ramirez,</a:t>
                      </a:r>
                      <a:r>
                        <a:rPr lang="en-US" sz="1400" baseline="0" dirty="0" smtClean="0"/>
                        <a:t> used, </a:t>
                      </a:r>
                      <a:r>
                        <a:rPr lang="en-US" sz="1400" b="1" baseline="0" dirty="0" smtClean="0"/>
                        <a:t>A9: </a:t>
                      </a:r>
                      <a:r>
                        <a:rPr lang="en-US" sz="1400" baseline="0" dirty="0" smtClean="0"/>
                        <a:t>[substance]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1405870" y="1622546"/>
            <a:ext cx="669672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1313" indent="-341313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sz="2000" dirty="0" smtClean="0">
                <a:latin typeface="+mn-lt"/>
                <a:cs typeface="Times New Roman" charset="0"/>
              </a:rPr>
              <a:t>Extract actors from arguments.</a:t>
            </a:r>
            <a:endParaRPr lang="en-US" sz="2000" dirty="0">
              <a:latin typeface="+mn-lt"/>
              <a:cs typeface="Times New Roman" charset="0"/>
            </a:endParaRP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equality constraints.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Merge candidates that share the same relation.</a:t>
            </a:r>
          </a:p>
          <a:p>
            <a:pPr marL="744537" lvl="1" indent="-342900">
              <a:buFont typeface="Arial"/>
              <a:buChar char="•"/>
            </a:pPr>
            <a:r>
              <a:rPr lang="en-US" sz="2000" dirty="0" smtClean="0">
                <a:latin typeface="+mn-lt"/>
                <a:cs typeface="Times New Roman" charset="0"/>
              </a:rPr>
              <a:t>Use type compatibility rules.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03057"/>
              </p:ext>
            </p:extLst>
          </p:nvPr>
        </p:nvGraphicFramePr>
        <p:xfrm>
          <a:off x="1659466" y="3237818"/>
          <a:ext cx="5825068" cy="2743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6417"/>
                <a:gridCol w="1418651"/>
              </a:tblGrid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Tuples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Page Rank</a:t>
                      </a:r>
                      <a:endParaRPr lang="en-US" sz="1400" dirty="0"/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suspended by,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A2: 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[org]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1.0</a:t>
                      </a:r>
                    </a:p>
                  </a:txBody>
                  <a:tcPr/>
                </a:tc>
              </a:tr>
              <a:tr h="300624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 used,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</a:t>
                      </a:r>
                      <a:r>
                        <a:rPr lang="en-US" sz="1400" b="1" baseline="0" dirty="0" smtClean="0">
                          <a:solidFill>
                            <a:srgbClr val="292934"/>
                          </a:solidFill>
                        </a:rPr>
                        <a:t>A4: </a:t>
                      </a:r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[substance]</a:t>
                      </a:r>
                      <a:endParaRPr lang="en-US" sz="1400" b="1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0.9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rgbClr val="292934"/>
                          </a:solidFill>
                        </a:rPr>
                        <a:t>A1: [person]</a:t>
                      </a:r>
                      <a:r>
                        <a:rPr lang="en-US" sz="1400" b="0" dirty="0" smtClean="0">
                          <a:solidFill>
                            <a:srgbClr val="292934"/>
                          </a:solidFill>
                        </a:rPr>
                        <a:t>,</a:t>
                      </a:r>
                      <a:r>
                        <a:rPr lang="en-US" sz="1400" b="0" baseline="0" dirty="0" smtClean="0">
                          <a:solidFill>
                            <a:srgbClr val="292934"/>
                          </a:solidFill>
                        </a:rPr>
                        <a:t> suspended for, A6: [activity]</a:t>
                      </a:r>
                      <a:endParaRPr lang="en-US" sz="1400" b="0" dirty="0">
                        <a:solidFill>
                          <a:srgbClr val="29293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A1: ([person]</a:t>
                      </a:r>
                      <a:r>
                        <a:rPr lang="en-US" sz="1400" dirty="0" smtClean="0"/>
                        <a:t>, failed, A7:test)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A1: Ramirez</a:t>
                      </a:r>
                      <a:r>
                        <a:rPr lang="en-US" sz="1400" b="0" dirty="0" smtClean="0"/>
                        <a:t>,</a:t>
                      </a:r>
                      <a:r>
                        <a:rPr lang="en-US" sz="1400" b="0" baseline="0" dirty="0" smtClean="0"/>
                        <a:t> used, </a:t>
                      </a:r>
                      <a:r>
                        <a:rPr lang="en-US" sz="1400" b="1" baseline="0" dirty="0" smtClean="0"/>
                        <a:t>A4: [substance]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0.3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2592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330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28574" y="3732605"/>
            <a:ext cx="2476500" cy="1536700"/>
            <a:chOff x="4724400" y="2489200"/>
            <a:chExt cx="3727707" cy="2171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Left-Right Arrow 3"/>
          <p:cNvSpPr/>
          <p:nvPr/>
        </p:nvSpPr>
        <p:spPr>
          <a:xfrm rot="19659810">
            <a:off x="2612187" y="2882901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30624" y="3128279"/>
            <a:ext cx="4282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Improving search</a:t>
            </a:r>
          </a:p>
          <a:p>
            <a:r>
              <a:rPr lang="en-US" dirty="0" smtClean="0"/>
              <a:t>	Searching for news events</a:t>
            </a:r>
          </a:p>
          <a:p>
            <a:r>
              <a:rPr lang="en-US" dirty="0" smtClean="0"/>
              <a:t>	Detecting query intent</a:t>
            </a:r>
          </a:p>
          <a:p>
            <a:r>
              <a:rPr lang="en-US" dirty="0" smtClean="0"/>
              <a:t>	Relation-based representations</a:t>
            </a:r>
          </a:p>
          <a:p>
            <a:endParaRPr lang="en-US" dirty="0"/>
          </a:p>
          <a:p>
            <a:r>
              <a:rPr lang="en-US" b="1" dirty="0" smtClean="0"/>
              <a:t>Improving knowledge extraction</a:t>
            </a:r>
          </a:p>
          <a:p>
            <a:r>
              <a:rPr lang="en-US" dirty="0"/>
              <a:t>	 </a:t>
            </a:r>
            <a:r>
              <a:rPr lang="en-US" dirty="0" smtClean="0"/>
              <a:t>Building event specific collections.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242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Information Retrieval and Mobile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661" y="3766834"/>
            <a:ext cx="1536700" cy="1274180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1940190" flipH="1">
            <a:off x="4984263" y="2881929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339071" y="2644347"/>
            <a:ext cx="6489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TailEnder</a:t>
            </a:r>
          </a:p>
          <a:p>
            <a:r>
              <a:rPr lang="en-US" dirty="0"/>
              <a:t>	</a:t>
            </a:r>
            <a:r>
              <a:rPr lang="en-US" dirty="0" smtClean="0"/>
              <a:t>Energy issue in interactive applications.</a:t>
            </a:r>
          </a:p>
          <a:p>
            <a:r>
              <a:rPr lang="en-US" dirty="0" smtClean="0"/>
              <a:t>FindAll</a:t>
            </a:r>
          </a:p>
          <a:p>
            <a:r>
              <a:rPr lang="en-US" dirty="0"/>
              <a:t>	</a:t>
            </a:r>
            <a:r>
              <a:rPr lang="en-US" dirty="0" smtClean="0"/>
              <a:t>Exploit search behavior to reduce network access.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Efficient access to </a:t>
            </a:r>
            <a:r>
              <a:rPr lang="en-US" b="1" dirty="0"/>
              <a:t>all </a:t>
            </a:r>
            <a:r>
              <a:rPr lang="en-US" dirty="0"/>
              <a:t>your information in all </a:t>
            </a:r>
            <a:r>
              <a:rPr lang="en-US" b="1" dirty="0"/>
              <a:t>devices</a:t>
            </a:r>
            <a:r>
              <a:rPr lang="en-US" b="1" dirty="0" smtClean="0"/>
              <a:t>.</a:t>
            </a:r>
          </a:p>
          <a:p>
            <a:r>
              <a:rPr lang="en-US" dirty="0"/>
              <a:t>		5:43 pm Reading a paper on my desktop.</a:t>
            </a:r>
          </a:p>
          <a:p>
            <a:r>
              <a:rPr lang="en-US" dirty="0"/>
              <a:t>		5:44 pm On the bus.</a:t>
            </a:r>
          </a:p>
          <a:p>
            <a:r>
              <a:rPr lang="en-US" dirty="0"/>
              <a:t>		5:45 pm Want the paper on my phone</a:t>
            </a:r>
            <a:r>
              <a:rPr lang="en-US" dirty="0" smtClean="0"/>
              <a:t>.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5447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9071" y="1007120"/>
            <a:ext cx="850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90"/>
                </a:solidFill>
              </a:rPr>
              <a:t>Information Retrieval and Mobile Search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28574" y="3732605"/>
            <a:ext cx="2476500" cy="1536700"/>
            <a:chOff x="4724400" y="2489200"/>
            <a:chExt cx="3727707" cy="2171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61" y="3766834"/>
            <a:ext cx="1536700" cy="1274180"/>
          </a:xfrm>
          <a:prstGeom prst="rect">
            <a:avLst/>
          </a:prstGeom>
        </p:spPr>
      </p:pic>
      <p:sp>
        <p:nvSpPr>
          <p:cNvPr id="22" name="Left-Right Arrow 21"/>
          <p:cNvSpPr/>
          <p:nvPr/>
        </p:nvSpPr>
        <p:spPr>
          <a:xfrm rot="1940190" flipH="1">
            <a:off x="4984263" y="2881929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23" name="Left-Right Arrow 22"/>
          <p:cNvSpPr/>
          <p:nvPr/>
        </p:nvSpPr>
        <p:spPr>
          <a:xfrm>
            <a:off x="3755187" y="4124130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642855" y="5421284"/>
            <a:ext cx="42825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Improving access on mobile devices</a:t>
            </a:r>
          </a:p>
          <a:p>
            <a:r>
              <a:rPr lang="en-US" dirty="0" smtClean="0"/>
              <a:t>	One-shot answers.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4511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Retrieval and Mobile Search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1367916" y="3732605"/>
            <a:ext cx="1837157" cy="1132306"/>
            <a:chOff x="4724400" y="2489200"/>
            <a:chExt cx="3727707" cy="21717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759" y="24892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21300" y="26416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4600" y="2940024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4400" y="3213100"/>
              <a:ext cx="2765348" cy="1447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4" name="Left-Right Arrow 3"/>
          <p:cNvSpPr/>
          <p:nvPr/>
        </p:nvSpPr>
        <p:spPr>
          <a:xfrm rot="19659810">
            <a:off x="2612187" y="2882901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1770156"/>
            <a:ext cx="5758461" cy="419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61" y="3766834"/>
            <a:ext cx="1536700" cy="1274180"/>
          </a:xfrm>
          <a:prstGeom prst="rect">
            <a:avLst/>
          </a:prstGeom>
        </p:spPr>
      </p:pic>
      <p:sp>
        <p:nvSpPr>
          <p:cNvPr id="23" name="Left-Right Arrow 22"/>
          <p:cNvSpPr/>
          <p:nvPr/>
        </p:nvSpPr>
        <p:spPr>
          <a:xfrm>
            <a:off x="3755187" y="4124130"/>
            <a:ext cx="1727200" cy="376766"/>
          </a:xfrm>
          <a:prstGeom prst="left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47942" y="1062772"/>
            <a:ext cx="7729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can knowledge help effective and efficient access to information?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531684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Improving search</a:t>
            </a:r>
          </a:p>
          <a:p>
            <a:r>
              <a:rPr lang="en-US" dirty="0"/>
              <a:t>	Searching for news events</a:t>
            </a:r>
          </a:p>
          <a:p>
            <a:r>
              <a:rPr lang="en-US" dirty="0"/>
              <a:t>	Relation-based </a:t>
            </a:r>
            <a:r>
              <a:rPr lang="en-US" dirty="0" smtClean="0"/>
              <a:t>representations</a:t>
            </a:r>
          </a:p>
          <a:p>
            <a:r>
              <a:rPr lang="en-US" dirty="0" smtClean="0"/>
              <a:t>	One-shot answers to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Aspect Models for Topic Pages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[CIKM 2009], [ICSC 2010]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385243"/>
            <a:ext cx="95250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392417"/>
            <a:ext cx="3323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Silviu</a:t>
            </a:r>
            <a:r>
              <a:rPr lang="en-US" dirty="0" smtClean="0"/>
              <a:t> </a:t>
            </a:r>
            <a:r>
              <a:rPr lang="en-US" dirty="0" err="1" smtClean="0"/>
              <a:t>Cucerzan</a:t>
            </a:r>
            <a:endParaRPr lang="en-US" dirty="0" smtClean="0"/>
          </a:p>
          <a:p>
            <a:r>
              <a:rPr lang="en-US" dirty="0" smtClean="0"/>
              <a:t>Microsoft Research</a:t>
            </a:r>
          </a:p>
        </p:txBody>
      </p:sp>
    </p:spTree>
    <p:extLst>
      <p:ext uri="{BB962C8B-B14F-4D97-AF65-F5344CB8AC3E}">
        <p14:creationId xmlns:p14="http://schemas.microsoft.com/office/powerpoint/2010/main" val="108458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spDef>
      <a:spPr>
        <a:ln/>
      </a:spPr>
      <a:bodyPr rtlCol="0" anchor="ctr"/>
      <a:lstStyle>
        <a:defPPr algn="ctr">
          <a:defRPr sz="1000" dirty="0" smtClean="0"/>
        </a:defPPr>
      </a:lstStyle>
      <a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a:style>
    </a:spDef>
    <a:lnDef>
      <a:spPr>
        <a:ln>
          <a:solidFill>
            <a:schemeClr val="accent3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15082</TotalTime>
  <Words>6046</Words>
  <Application>Microsoft Macintosh PowerPoint</Application>
  <PresentationFormat>On-screen Show (4:3)</PresentationFormat>
  <Paragraphs>1704</Paragraphs>
  <Slides>87</Slides>
  <Notes>55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Default Theme</vt:lpstr>
      <vt:lpstr>Open-domain Knowledge Extraction</vt:lpstr>
      <vt:lpstr>Motivation</vt:lpstr>
      <vt:lpstr>Organizing Information About Entities</vt:lpstr>
      <vt:lpstr>Organizing Information About Entities</vt:lpstr>
      <vt:lpstr>Extracting Salient Information About Events</vt:lpstr>
      <vt:lpstr>Extracting Salient Information About Events</vt:lpstr>
      <vt:lpstr>Question Answering</vt:lpstr>
      <vt:lpstr>This Talk</vt:lpstr>
      <vt:lpstr>Aspect Models for Topic Pages</vt:lpstr>
      <vt:lpstr>Organizing Information on Topics</vt:lpstr>
      <vt:lpstr>Manually Authored Solutions</vt:lpstr>
      <vt:lpstr>Automatic Topic Pages</vt:lpstr>
      <vt:lpstr>Approach</vt:lpstr>
      <vt:lpstr>Query-log based aspect models</vt:lpstr>
      <vt:lpstr>Aspect Models</vt:lpstr>
      <vt:lpstr>Specific Aspects</vt:lpstr>
      <vt:lpstr>Related Aspect Model</vt:lpstr>
      <vt:lpstr>Finding Related Entities</vt:lpstr>
      <vt:lpstr>Finding Related Entities</vt:lpstr>
      <vt:lpstr>Retrieving and Organizing Sentences</vt:lpstr>
      <vt:lpstr>Evaluation</vt:lpstr>
      <vt:lpstr>Summary</vt:lpstr>
      <vt:lpstr>This Talk</vt:lpstr>
      <vt:lpstr>Generating Coherent Event Schemas </vt:lpstr>
      <vt:lpstr>Motivation</vt:lpstr>
      <vt:lpstr>Motivation</vt:lpstr>
      <vt:lpstr>Traditional Information Extraction</vt:lpstr>
      <vt:lpstr>Open Information Extraction</vt:lpstr>
      <vt:lpstr>Open Information Extraction</vt:lpstr>
      <vt:lpstr>Event Extraction using Templates</vt:lpstr>
      <vt:lpstr>Will this scale?</vt:lpstr>
      <vt:lpstr>Our Goal</vt:lpstr>
      <vt:lpstr>Event Schemas</vt:lpstr>
      <vt:lpstr>Observations</vt:lpstr>
      <vt:lpstr>Our Solution</vt:lpstr>
      <vt:lpstr>Representing Relations</vt:lpstr>
      <vt:lpstr>Rel-grams – A model of relation co-occurrence</vt:lpstr>
      <vt:lpstr>Rel-grams Tabulation</vt:lpstr>
      <vt:lpstr>Implementation</vt:lpstr>
      <vt:lpstr>Do Rel-grams capture useful knowledge?</vt:lpstr>
      <vt:lpstr>Building Schemas</vt:lpstr>
      <vt:lpstr>Rel-grams to Schemas</vt:lpstr>
      <vt:lpstr>System Output</vt:lpstr>
      <vt:lpstr>Coherence Issue in Prior Work</vt:lpstr>
      <vt:lpstr>Evaluating Schemas</vt:lpstr>
      <vt:lpstr>Results</vt:lpstr>
      <vt:lpstr>Summary</vt:lpstr>
      <vt:lpstr>This Talk</vt:lpstr>
      <vt:lpstr>PowerPoint Presentation</vt:lpstr>
      <vt:lpstr>4th Grade Science Questions</vt:lpstr>
      <vt:lpstr>Keyword Matching alone isn’t adequate.</vt:lpstr>
      <vt:lpstr>4th Grade Knowledge Requirements</vt:lpstr>
      <vt:lpstr>Our Approach</vt:lpstr>
      <vt:lpstr>Machine-reading to Extract Knowledge</vt:lpstr>
      <vt:lpstr>Answering Questions using Knowledge</vt:lpstr>
      <vt:lpstr>Question Interpretation</vt:lpstr>
      <vt:lpstr>Retrieving Supporting Evidence</vt:lpstr>
      <vt:lpstr>Matching as Reasoning</vt:lpstr>
      <vt:lpstr>4th Grade Science Exam Results</vt:lpstr>
      <vt:lpstr>Summary</vt:lpstr>
      <vt:lpstr>Future Directions</vt:lpstr>
      <vt:lpstr>Reasoning with Automatically Extracted Knowledge</vt:lpstr>
      <vt:lpstr>Challenges in Reasoning</vt:lpstr>
      <vt:lpstr>Information Retrieval and Mobile Search</vt:lpstr>
      <vt:lpstr>Conclusion</vt:lpstr>
      <vt:lpstr>Thanks. Talk to me if any of these interest you!</vt:lpstr>
      <vt:lpstr>Future Work</vt:lpstr>
      <vt:lpstr>In context</vt:lpstr>
      <vt:lpstr>Future Work</vt:lpstr>
      <vt:lpstr>Future Work</vt:lpstr>
      <vt:lpstr>Future Work – Extracting Richer Structures</vt:lpstr>
      <vt:lpstr>Future Directions</vt:lpstr>
      <vt:lpstr>Future Directions</vt:lpstr>
      <vt:lpstr>Future Directions</vt:lpstr>
      <vt:lpstr>Future Work</vt:lpstr>
      <vt:lpstr>Future Work</vt:lpstr>
      <vt:lpstr>Future Work</vt:lpstr>
      <vt:lpstr>Sample Rel-grams </vt:lpstr>
      <vt:lpstr>Rel-grams Evaluation</vt:lpstr>
      <vt:lpstr>Finding Related Tuples</vt:lpstr>
      <vt:lpstr>Retrieving Sentences</vt:lpstr>
      <vt:lpstr>Retrieving Sentences</vt:lpstr>
      <vt:lpstr>Building Schemas from Related Tuples</vt:lpstr>
      <vt:lpstr>Information </vt:lpstr>
      <vt:lpstr>Future Work</vt:lpstr>
      <vt:lpstr>Future Work</vt:lpstr>
      <vt:lpstr>Information Retrieval and Mobile Search</vt:lpstr>
    </vt:vector>
  </TitlesOfParts>
  <Company>University of Washington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Event Schemas</dc:title>
  <dc:creator>Niranjan Balasubramanian</dc:creator>
  <cp:lastModifiedBy>Niranjan Balasubramanian</cp:lastModifiedBy>
  <cp:revision>1194</cp:revision>
  <dcterms:created xsi:type="dcterms:W3CDTF">2014-03-02T05:49:10Z</dcterms:created>
  <dcterms:modified xsi:type="dcterms:W3CDTF">2014-03-14T04:04:32Z</dcterms:modified>
</cp:coreProperties>
</file>